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oboto"/>
      <p:regular r:id="rId53"/>
      <p:bold r:id="rId54"/>
      <p:italic r:id="rId55"/>
      <p:boldItalic r:id="rId56"/>
    </p:embeddedFont>
    <p:embeddedFont>
      <p:font typeface="Source Code Pro"/>
      <p:regular r:id="rId57"/>
      <p:bold r:id="rId58"/>
      <p:italic r:id="rId59"/>
      <p:boldItalic r:id="rId60"/>
    </p:embeddedFont>
    <p:embeddedFont>
      <p:font typeface="Helvetica Neue"/>
      <p:regular r:id="rId61"/>
      <p:bold r:id="rId62"/>
      <p:italic r:id="rId63"/>
      <p:boldItalic r:id="rId64"/>
    </p:embeddedFont>
    <p:embeddedFont>
      <p:font typeface="Helvetica Neue Light"/>
      <p:regular r:id="rId65"/>
      <p:bold r:id="rId66"/>
      <p:italic r:id="rId67"/>
      <p:boldItalic r:id="rId68"/>
    </p:embeddedFont>
    <p:embeddedFont>
      <p:font typeface="Lemon"/>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4.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6.xml"/><Relationship Id="rId66" Type="http://schemas.openxmlformats.org/officeDocument/2006/relationships/font" Target="fonts/HelveticaNeueLight-bold.fntdata"/><Relationship Id="rId21" Type="http://schemas.openxmlformats.org/officeDocument/2006/relationships/slide" Target="slides/slide15.xml"/><Relationship Id="rId65" Type="http://schemas.openxmlformats.org/officeDocument/2006/relationships/font" Target="fonts/HelveticaNeueLight-regular.fntdata"/><Relationship Id="rId24" Type="http://schemas.openxmlformats.org/officeDocument/2006/relationships/slide" Target="slides/slide18.xml"/><Relationship Id="rId68" Type="http://schemas.openxmlformats.org/officeDocument/2006/relationships/font" Target="fonts/HelveticaNeueLight-boldItalic.fntdata"/><Relationship Id="rId23" Type="http://schemas.openxmlformats.org/officeDocument/2006/relationships/slide" Target="slides/slide17.xml"/><Relationship Id="rId67" Type="http://schemas.openxmlformats.org/officeDocument/2006/relationships/font" Target="fonts/HelveticaNeueLight-italic.fntdata"/><Relationship Id="rId60" Type="http://schemas.openxmlformats.org/officeDocument/2006/relationships/font" Target="fonts/SourceCodePro-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emon-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SourceCodePro-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SourceCodePro-italic.fntdata"/><Relationship Id="rId14" Type="http://schemas.openxmlformats.org/officeDocument/2006/relationships/slide" Target="slides/slide8.xml"/><Relationship Id="rId58" Type="http://schemas.openxmlformats.org/officeDocument/2006/relationships/font" Target="fonts/SourceCodePr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7039eb792_2_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77039eb792_2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7039eb792_2_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77039eb792_2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7039eb792_2_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77039eb792_2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7039eb792_2_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77039eb792_2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7039eb792_2_1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77039eb792_2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7039eb792_2_1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77039eb792_2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7039eb792_2_1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77039eb792_2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7039eb792_2_1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77039eb792_2_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7039eb792_2_1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77039eb792_2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7039eb792_2_1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77039eb792_2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7039eb792_2_1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77039eb792_2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7039eb792_2_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77039eb792_2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737c16e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737c16e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7039eb792_2_1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77039eb792_2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7039eb792_2_1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77039eb792_2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7039eb792_2_1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77039eb792_2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7039eb792_2_1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77039eb792_2_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7039eb792_2_1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77039eb792_2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7039eb792_2_1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77039eb792_2_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7039eb792_2_1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77039eb792_2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7039eb792_2_1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77039eb792_2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7039eb792_2_1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77039eb792_2_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7039eb792_2_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77039eb792_2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7039eb792_2_1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77039eb792_2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7039eb792_2_1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77039eb792_2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7039eb792_2_1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77039eb792_2_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4b63fa76a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 you’ve to find the 10 most frequently occuring words in a book, and you approach this problem by trying to count the frequencies of every word in the book. This is your map function which will ‘map’ the words with their count. But the number of words in the book is too high. So you decide to distribute the task between 26 nodes, each one counting the words beginning with a unique alphabet. So master node will read a word from the book and assign it to one of the 26 nodes. At the end of the Map job, we have the frequencies of all words but now we have to reduce that result to the top 10 popular words. The reducer function does that.</a:t>
            </a:r>
            <a:endParaRPr/>
          </a:p>
        </p:txBody>
      </p:sp>
      <p:sp>
        <p:nvSpPr>
          <p:cNvPr id="266" name="Google Shape;266;g84b63fa76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7039eb792_2_1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77039eb792_2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7039eb792_2_1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latin typeface="Roboto"/>
                <a:ea typeface="Roboto"/>
                <a:cs typeface="Roboto"/>
                <a:sym typeface="Roboto"/>
              </a:rPr>
              <a:t>Namenodes: </a:t>
            </a:r>
            <a:r>
              <a:rPr lang="en" sz="1200">
                <a:solidFill>
                  <a:schemeClr val="dk1"/>
                </a:solidFill>
                <a:highlight>
                  <a:srgbClr val="FFFFFF"/>
                </a:highlight>
                <a:latin typeface="Roboto"/>
                <a:ea typeface="Roboto"/>
                <a:cs typeface="Roboto"/>
                <a:sym typeface="Roboto"/>
              </a:rPr>
              <a:t>Run on the master node, and store metadata (data about data) like file path, the number of blocks, block Ids. e</a:t>
            </a:r>
            <a:r>
              <a:rPr lang="en" sz="1200">
                <a:solidFill>
                  <a:schemeClr val="dk1"/>
                </a:solidFill>
                <a:highlight>
                  <a:srgbClr val="FFFFFF"/>
                </a:highlight>
                <a:latin typeface="Roboto"/>
                <a:ea typeface="Roboto"/>
                <a:cs typeface="Roboto"/>
                <a:sym typeface="Roboto"/>
              </a:rPr>
              <a:t>tc.</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chemeClr val="dk1"/>
                </a:solidFill>
                <a:highlight>
                  <a:srgbClr val="FFFFFF"/>
                </a:highlight>
                <a:latin typeface="Roboto"/>
                <a:ea typeface="Roboto"/>
                <a:cs typeface="Roboto"/>
                <a:sym typeface="Roboto"/>
              </a:rPr>
              <a:t>Datanodes: </a:t>
            </a:r>
            <a:r>
              <a:rPr lang="en" sz="1200">
                <a:solidFill>
                  <a:schemeClr val="dk1"/>
                </a:solidFill>
                <a:highlight>
                  <a:srgbClr val="FFFFFF"/>
                </a:highlight>
                <a:latin typeface="Roboto"/>
                <a:ea typeface="Roboto"/>
                <a:cs typeface="Roboto"/>
                <a:sym typeface="Roboto"/>
              </a:rPr>
              <a:t>Run on slave nodes.</a:t>
            </a:r>
            <a:endParaRPr sz="1200">
              <a:solidFill>
                <a:schemeClr val="dk1"/>
              </a:solidFill>
              <a:highlight>
                <a:srgbClr val="FFFFFF"/>
              </a:highlight>
              <a:latin typeface="Roboto"/>
              <a:ea typeface="Roboto"/>
              <a:cs typeface="Roboto"/>
              <a:sym typeface="Roboto"/>
            </a:endParaRPr>
          </a:p>
        </p:txBody>
      </p:sp>
      <p:sp>
        <p:nvSpPr>
          <p:cNvPr id="276" name="Google Shape;276;g77039eb792_2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7039eb792_2_1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222222"/>
                </a:solidFill>
                <a:highlight>
                  <a:srgbClr val="FFFFFF"/>
                </a:highlight>
              </a:rPr>
              <a:t>Hadoop Streaming</a:t>
            </a:r>
            <a:r>
              <a:rPr lang="en" sz="1050">
                <a:solidFill>
                  <a:srgbClr val="222222"/>
                </a:solidFill>
                <a:highlight>
                  <a:srgbClr val="FFFFFF"/>
                </a:highlight>
              </a:rPr>
              <a:t> is a generic API which allows writing Mappers and Reduces in any language.</a:t>
            </a:r>
            <a:endParaRPr/>
          </a:p>
        </p:txBody>
      </p:sp>
      <p:sp>
        <p:nvSpPr>
          <p:cNvPr id="281" name="Google Shape;281;g77039eb792_2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7039eb792_2_1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three components in this command- the streaming API, followed by the mapper file which sends its output to the reducer which then sends its output to a new file.</a:t>
            </a:r>
            <a:endParaRPr/>
          </a:p>
          <a:p>
            <a:pPr indent="0" lvl="0" marL="0" rtl="0" algn="l">
              <a:spcBef>
                <a:spcPts val="0"/>
              </a:spcBef>
              <a:spcAft>
                <a:spcPts val="0"/>
              </a:spcAft>
              <a:buNone/>
            </a:pPr>
            <a:r>
              <a:rPr lang="en"/>
              <a:t>-file tells you which all files are involved in the process.</a:t>
            </a:r>
            <a:endParaRPr/>
          </a:p>
        </p:txBody>
      </p:sp>
      <p:sp>
        <p:nvSpPr>
          <p:cNvPr id="288" name="Google Shape;288;g77039eb792_2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7039eb792_2_1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77039eb792_2_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7039eb792_2_2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77039eb792_2_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7039eb792_2_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77039eb792_2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7039eb792_2_2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77039eb792_2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7039eb792_2_2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77039eb792_2_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7039eb792_2_2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77039eb792_2_2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7039eb792_2_2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77039eb792_2_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7039eb792_2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77039eb792_2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7039eb792_2_2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77039eb792_2_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7039eb7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7039eb7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7039eb792_2_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77039eb792_2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7039eb792_2_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77039eb792_2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7039eb792_2_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77039eb792_2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7039eb792_2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77039eb792_2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7039eb792_2_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77039eb792_2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66750" y="862013"/>
            <a:ext cx="7810500" cy="1743075"/>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FFFFFF"/>
              </a:buClr>
              <a:buSzPts val="700"/>
              <a:buNone/>
              <a:defRPr/>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56" name="Google Shape;56;p14"/>
          <p:cNvSpPr txBox="1"/>
          <p:nvPr>
            <p:ph idx="1" type="body"/>
          </p:nvPr>
        </p:nvSpPr>
        <p:spPr>
          <a:xfrm>
            <a:off x="666750" y="2652713"/>
            <a:ext cx="7810500" cy="595312"/>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FFFFFF"/>
              </a:buClr>
              <a:buSzPts val="2000"/>
              <a:buFont typeface="Helvetica Neue"/>
              <a:buNone/>
              <a:defRPr sz="2000"/>
            </a:lvl1pPr>
            <a:lvl2pPr indent="-228600" lvl="1" marL="914400" algn="ctr">
              <a:lnSpc>
                <a:spcPct val="100000"/>
              </a:lnSpc>
              <a:spcBef>
                <a:spcPts val="0"/>
              </a:spcBef>
              <a:spcAft>
                <a:spcPts val="0"/>
              </a:spcAft>
              <a:buClr>
                <a:srgbClr val="FFFFFF"/>
              </a:buClr>
              <a:buSzPts val="2000"/>
              <a:buFont typeface="Helvetica Neue"/>
              <a:buNone/>
              <a:defRPr sz="2000"/>
            </a:lvl2pPr>
            <a:lvl3pPr indent="-228600" lvl="2" marL="1371600" algn="ctr">
              <a:lnSpc>
                <a:spcPct val="100000"/>
              </a:lnSpc>
              <a:spcBef>
                <a:spcPts val="0"/>
              </a:spcBef>
              <a:spcAft>
                <a:spcPts val="0"/>
              </a:spcAft>
              <a:buClr>
                <a:srgbClr val="FFFFFF"/>
              </a:buClr>
              <a:buSzPts val="2000"/>
              <a:buFont typeface="Helvetica Neue"/>
              <a:buNone/>
              <a:defRPr sz="2000"/>
            </a:lvl3pPr>
            <a:lvl4pPr indent="-228600" lvl="3" marL="1828800" algn="ctr">
              <a:lnSpc>
                <a:spcPct val="100000"/>
              </a:lnSpc>
              <a:spcBef>
                <a:spcPts val="0"/>
              </a:spcBef>
              <a:spcAft>
                <a:spcPts val="0"/>
              </a:spcAft>
              <a:buClr>
                <a:srgbClr val="FFFFFF"/>
              </a:buClr>
              <a:buSzPts val="2000"/>
              <a:buFont typeface="Helvetica Neue"/>
              <a:buNone/>
              <a:defRPr sz="2000"/>
            </a:lvl4pPr>
            <a:lvl5pPr indent="-228600" lvl="4" marL="2286000" algn="ctr">
              <a:lnSpc>
                <a:spcPct val="100000"/>
              </a:lnSpc>
              <a:spcBef>
                <a:spcPts val="0"/>
              </a:spcBef>
              <a:spcAft>
                <a:spcPts val="0"/>
              </a:spcAft>
              <a:buClr>
                <a:srgbClr val="FFFFFF"/>
              </a:buClr>
              <a:buSzPts val="2000"/>
              <a:buFont typeface="Helvetica Neue"/>
              <a:buNone/>
              <a:defRPr sz="2000"/>
            </a:lvl5pPr>
            <a:lvl6pPr indent="-279400" lvl="5" marL="2743200" algn="l">
              <a:lnSpc>
                <a:spcPct val="100000"/>
              </a:lnSpc>
              <a:spcBef>
                <a:spcPts val="2200"/>
              </a:spcBef>
              <a:spcAft>
                <a:spcPts val="0"/>
              </a:spcAft>
              <a:buSzPts val="800"/>
              <a:buChar char="•"/>
              <a:defRPr/>
            </a:lvl6pPr>
            <a:lvl7pPr indent="-279400" lvl="6" marL="3200400" algn="l">
              <a:lnSpc>
                <a:spcPct val="100000"/>
              </a:lnSpc>
              <a:spcBef>
                <a:spcPts val="2200"/>
              </a:spcBef>
              <a:spcAft>
                <a:spcPts val="0"/>
              </a:spcAft>
              <a:buSzPts val="800"/>
              <a:buChar char="•"/>
              <a:defRPr/>
            </a:lvl7pPr>
            <a:lvl8pPr indent="-279400" lvl="7" marL="3657600" algn="l">
              <a:lnSpc>
                <a:spcPct val="100000"/>
              </a:lnSpc>
              <a:spcBef>
                <a:spcPts val="2200"/>
              </a:spcBef>
              <a:spcAft>
                <a:spcPts val="0"/>
              </a:spcAft>
              <a:buSzPts val="800"/>
              <a:buChar char="•"/>
              <a:defRPr/>
            </a:lvl8pPr>
            <a:lvl9pPr indent="-279400" lvl="8" marL="4114800" algn="l">
              <a:lnSpc>
                <a:spcPct val="100000"/>
              </a:lnSpc>
              <a:spcBef>
                <a:spcPts val="2200"/>
              </a:spcBef>
              <a:spcAft>
                <a:spcPts val="0"/>
              </a:spcAft>
              <a:buSzPts val="800"/>
              <a:buChar char="•"/>
              <a:defRPr/>
            </a:lvl9pPr>
          </a:lstStyle>
          <a:p/>
        </p:txBody>
      </p:sp>
      <p:sp>
        <p:nvSpPr>
          <p:cNvPr id="57" name="Google Shape;57;p14"/>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lvl1pPr lvl="0" algn="ctr">
              <a:lnSpc>
                <a:spcPct val="100000"/>
              </a:lnSpc>
              <a:spcBef>
                <a:spcPts val="0"/>
              </a:spcBef>
              <a:spcAft>
                <a:spcPts val="0"/>
              </a:spcAft>
              <a:buClr>
                <a:srgbClr val="FFFFFF"/>
              </a:buClr>
              <a:buSzPts val="700"/>
              <a:buNone/>
              <a:defRPr/>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60" name="Google Shape;60;p15"/>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re">
  <p:cSld name="Title - Centre">
    <p:spTree>
      <p:nvGrpSpPr>
        <p:cNvPr id="61" name="Shape 61"/>
        <p:cNvGrpSpPr/>
        <p:nvPr/>
      </p:nvGrpSpPr>
      <p:grpSpPr>
        <a:xfrm>
          <a:off x="0" y="0"/>
          <a:ext cx="0" cy="0"/>
          <a:chOff x="0" y="0"/>
          <a:chExt cx="0" cy="0"/>
        </a:xfrm>
      </p:grpSpPr>
      <p:sp>
        <p:nvSpPr>
          <p:cNvPr id="62" name="Google Shape;62;p16"/>
          <p:cNvSpPr txBox="1"/>
          <p:nvPr>
            <p:ph type="title"/>
          </p:nvPr>
        </p:nvSpPr>
        <p:spPr>
          <a:xfrm>
            <a:off x="666750" y="1700213"/>
            <a:ext cx="7810500" cy="1743075"/>
          </a:xfrm>
          <a:prstGeom prst="rect">
            <a:avLst/>
          </a:prstGeom>
          <a:noFill/>
          <a:ln>
            <a:noFill/>
          </a:ln>
        </p:spPr>
        <p:txBody>
          <a:bodyPr anchorCtr="0" anchor="ctr" bIns="19050" lIns="19050" spcFirstLastPara="1" rIns="19050" wrap="square" tIns="19050">
            <a:noAutofit/>
          </a:bodyPr>
          <a:lstStyle>
            <a:lvl1pPr lvl="0" algn="ctr">
              <a:lnSpc>
                <a:spcPct val="100000"/>
              </a:lnSpc>
              <a:spcBef>
                <a:spcPts val="0"/>
              </a:spcBef>
              <a:spcAft>
                <a:spcPts val="0"/>
              </a:spcAft>
              <a:buClr>
                <a:srgbClr val="FFFFFF"/>
              </a:buClr>
              <a:buSzPts val="700"/>
              <a:buNone/>
              <a:defRPr/>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63" name="Google Shape;63;p16"/>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64" name="Shape 64"/>
        <p:cNvGrpSpPr/>
        <p:nvPr/>
      </p:nvGrpSpPr>
      <p:grpSpPr>
        <a:xfrm>
          <a:off x="0" y="0"/>
          <a:ext cx="0" cy="0"/>
          <a:chOff x="0" y="0"/>
          <a:chExt cx="0" cy="0"/>
        </a:xfrm>
      </p:grpSpPr>
      <p:sp>
        <p:nvSpPr>
          <p:cNvPr id="65" name="Google Shape;65;p17"/>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lvl1pPr lvl="0" algn="ctr">
              <a:lnSpc>
                <a:spcPct val="100000"/>
              </a:lnSpc>
              <a:spcBef>
                <a:spcPts val="0"/>
              </a:spcBef>
              <a:spcAft>
                <a:spcPts val="0"/>
              </a:spcAft>
              <a:buClr>
                <a:srgbClr val="FFFFFF"/>
              </a:buClr>
              <a:buSzPts val="700"/>
              <a:buNone/>
              <a:defRPr/>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66" name="Google Shape;66;p17"/>
          <p:cNvSpPr txBox="1"/>
          <p:nvPr>
            <p:ph idx="1" type="body"/>
          </p:nvPr>
        </p:nvSpPr>
        <p:spPr>
          <a:xfrm>
            <a:off x="633413" y="1181100"/>
            <a:ext cx="7877175" cy="3486150"/>
          </a:xfrm>
          <a:prstGeom prst="rect">
            <a:avLst/>
          </a:prstGeom>
          <a:noFill/>
          <a:ln>
            <a:noFill/>
          </a:ln>
        </p:spPr>
        <p:txBody>
          <a:bodyPr anchorCtr="0" anchor="ctr" bIns="19050" lIns="19050" spcFirstLastPara="1" rIns="19050" wrap="square" tIns="19050">
            <a:noAutofit/>
          </a:bodyPr>
          <a:lstStyle>
            <a:lvl1pPr indent="-279400" lvl="0" marL="457200" algn="l">
              <a:lnSpc>
                <a:spcPct val="100000"/>
              </a:lnSpc>
              <a:spcBef>
                <a:spcPts val="2200"/>
              </a:spcBef>
              <a:spcAft>
                <a:spcPts val="0"/>
              </a:spcAft>
              <a:buClr>
                <a:srgbClr val="FFFFFF"/>
              </a:buClr>
              <a:buSzPts val="800"/>
              <a:buChar char="•"/>
              <a:defRPr/>
            </a:lvl1pPr>
            <a:lvl2pPr indent="-279400" lvl="1" marL="914400" algn="l">
              <a:lnSpc>
                <a:spcPct val="100000"/>
              </a:lnSpc>
              <a:spcBef>
                <a:spcPts val="2200"/>
              </a:spcBef>
              <a:spcAft>
                <a:spcPts val="0"/>
              </a:spcAft>
              <a:buClr>
                <a:srgbClr val="FFFFFF"/>
              </a:buClr>
              <a:buSzPts val="800"/>
              <a:buChar char="•"/>
              <a:defRPr/>
            </a:lvl2pPr>
            <a:lvl3pPr indent="-279400" lvl="2" marL="1371600" algn="l">
              <a:lnSpc>
                <a:spcPct val="100000"/>
              </a:lnSpc>
              <a:spcBef>
                <a:spcPts val="2200"/>
              </a:spcBef>
              <a:spcAft>
                <a:spcPts val="0"/>
              </a:spcAft>
              <a:buClr>
                <a:srgbClr val="FFFFFF"/>
              </a:buClr>
              <a:buSzPts val="800"/>
              <a:buChar char="•"/>
              <a:defRPr/>
            </a:lvl3pPr>
            <a:lvl4pPr indent="-279400" lvl="3" marL="1828800" algn="l">
              <a:lnSpc>
                <a:spcPct val="100000"/>
              </a:lnSpc>
              <a:spcBef>
                <a:spcPts val="2200"/>
              </a:spcBef>
              <a:spcAft>
                <a:spcPts val="0"/>
              </a:spcAft>
              <a:buClr>
                <a:srgbClr val="FFFFFF"/>
              </a:buClr>
              <a:buSzPts val="800"/>
              <a:buChar char="•"/>
              <a:defRPr/>
            </a:lvl4pPr>
            <a:lvl5pPr indent="-279400" lvl="4" marL="2286000" algn="l">
              <a:lnSpc>
                <a:spcPct val="100000"/>
              </a:lnSpc>
              <a:spcBef>
                <a:spcPts val="2200"/>
              </a:spcBef>
              <a:spcAft>
                <a:spcPts val="0"/>
              </a:spcAft>
              <a:buClr>
                <a:srgbClr val="FFFFFF"/>
              </a:buClr>
              <a:buSzPts val="800"/>
              <a:buChar char="•"/>
              <a:defRPr/>
            </a:lvl5pPr>
            <a:lvl6pPr indent="-279400" lvl="5" marL="2743200" algn="l">
              <a:lnSpc>
                <a:spcPct val="100000"/>
              </a:lnSpc>
              <a:spcBef>
                <a:spcPts val="2200"/>
              </a:spcBef>
              <a:spcAft>
                <a:spcPts val="0"/>
              </a:spcAft>
              <a:buSzPts val="800"/>
              <a:buChar char="•"/>
              <a:defRPr/>
            </a:lvl6pPr>
            <a:lvl7pPr indent="-279400" lvl="6" marL="3200400" algn="l">
              <a:lnSpc>
                <a:spcPct val="100000"/>
              </a:lnSpc>
              <a:spcBef>
                <a:spcPts val="2200"/>
              </a:spcBef>
              <a:spcAft>
                <a:spcPts val="0"/>
              </a:spcAft>
              <a:buSzPts val="800"/>
              <a:buChar char="•"/>
              <a:defRPr/>
            </a:lvl7pPr>
            <a:lvl8pPr indent="-279400" lvl="7" marL="3657600" algn="l">
              <a:lnSpc>
                <a:spcPct val="100000"/>
              </a:lnSpc>
              <a:spcBef>
                <a:spcPts val="2200"/>
              </a:spcBef>
              <a:spcAft>
                <a:spcPts val="0"/>
              </a:spcAft>
              <a:buSzPts val="800"/>
              <a:buChar char="•"/>
              <a:defRPr/>
            </a:lvl8pPr>
            <a:lvl9pPr indent="-279400" lvl="8" marL="4114800" algn="l">
              <a:lnSpc>
                <a:spcPct val="100000"/>
              </a:lnSpc>
              <a:spcBef>
                <a:spcPts val="2200"/>
              </a:spcBef>
              <a:spcAft>
                <a:spcPts val="0"/>
              </a:spcAft>
              <a:buSzPts val="800"/>
              <a:buChar char="•"/>
              <a:defRPr/>
            </a:lvl9pPr>
          </a:lstStyle>
          <a:p/>
        </p:txBody>
      </p:sp>
      <p:sp>
        <p:nvSpPr>
          <p:cNvPr id="67" name="Google Shape;67;p17"/>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68" name="Shape 68"/>
        <p:cNvGrpSpPr/>
        <p:nvPr/>
      </p:nvGrpSpPr>
      <p:grpSpPr>
        <a:xfrm>
          <a:off x="0" y="0"/>
          <a:ext cx="0" cy="0"/>
          <a:chOff x="0" y="0"/>
          <a:chExt cx="0" cy="0"/>
        </a:xfrm>
      </p:grpSpPr>
      <p:sp>
        <p:nvSpPr>
          <p:cNvPr id="69" name="Google Shape;69;p18"/>
          <p:cNvSpPr txBox="1"/>
          <p:nvPr>
            <p:ph idx="1" type="body"/>
          </p:nvPr>
        </p:nvSpPr>
        <p:spPr>
          <a:xfrm>
            <a:off x="633413" y="666750"/>
            <a:ext cx="7877175" cy="3810000"/>
          </a:xfrm>
          <a:prstGeom prst="rect">
            <a:avLst/>
          </a:prstGeom>
          <a:noFill/>
          <a:ln>
            <a:noFill/>
          </a:ln>
        </p:spPr>
        <p:txBody>
          <a:bodyPr anchorCtr="0" anchor="ctr" bIns="19050" lIns="19050" spcFirstLastPara="1" rIns="19050" wrap="square" tIns="19050">
            <a:noAutofit/>
          </a:bodyPr>
          <a:lstStyle>
            <a:lvl1pPr indent="-279400" lvl="0" marL="457200" algn="l">
              <a:lnSpc>
                <a:spcPct val="100000"/>
              </a:lnSpc>
              <a:spcBef>
                <a:spcPts val="2200"/>
              </a:spcBef>
              <a:spcAft>
                <a:spcPts val="0"/>
              </a:spcAft>
              <a:buClr>
                <a:srgbClr val="FFFFFF"/>
              </a:buClr>
              <a:buSzPts val="800"/>
              <a:buChar char="•"/>
              <a:defRPr/>
            </a:lvl1pPr>
            <a:lvl2pPr indent="-279400" lvl="1" marL="914400" algn="l">
              <a:lnSpc>
                <a:spcPct val="100000"/>
              </a:lnSpc>
              <a:spcBef>
                <a:spcPts val="2200"/>
              </a:spcBef>
              <a:spcAft>
                <a:spcPts val="0"/>
              </a:spcAft>
              <a:buClr>
                <a:srgbClr val="FFFFFF"/>
              </a:buClr>
              <a:buSzPts val="800"/>
              <a:buChar char="•"/>
              <a:defRPr/>
            </a:lvl2pPr>
            <a:lvl3pPr indent="-279400" lvl="2" marL="1371600" algn="l">
              <a:lnSpc>
                <a:spcPct val="100000"/>
              </a:lnSpc>
              <a:spcBef>
                <a:spcPts val="2200"/>
              </a:spcBef>
              <a:spcAft>
                <a:spcPts val="0"/>
              </a:spcAft>
              <a:buClr>
                <a:srgbClr val="FFFFFF"/>
              </a:buClr>
              <a:buSzPts val="800"/>
              <a:buChar char="•"/>
              <a:defRPr/>
            </a:lvl3pPr>
            <a:lvl4pPr indent="-279400" lvl="3" marL="1828800" algn="l">
              <a:lnSpc>
                <a:spcPct val="100000"/>
              </a:lnSpc>
              <a:spcBef>
                <a:spcPts val="2200"/>
              </a:spcBef>
              <a:spcAft>
                <a:spcPts val="0"/>
              </a:spcAft>
              <a:buClr>
                <a:srgbClr val="FFFFFF"/>
              </a:buClr>
              <a:buSzPts val="800"/>
              <a:buChar char="•"/>
              <a:defRPr/>
            </a:lvl4pPr>
            <a:lvl5pPr indent="-279400" lvl="4" marL="2286000" algn="l">
              <a:lnSpc>
                <a:spcPct val="100000"/>
              </a:lnSpc>
              <a:spcBef>
                <a:spcPts val="2200"/>
              </a:spcBef>
              <a:spcAft>
                <a:spcPts val="0"/>
              </a:spcAft>
              <a:buClr>
                <a:srgbClr val="FFFFFF"/>
              </a:buClr>
              <a:buSzPts val="800"/>
              <a:buChar char="•"/>
              <a:defRPr/>
            </a:lvl5pPr>
            <a:lvl6pPr indent="-279400" lvl="5" marL="2743200" algn="l">
              <a:lnSpc>
                <a:spcPct val="100000"/>
              </a:lnSpc>
              <a:spcBef>
                <a:spcPts val="2200"/>
              </a:spcBef>
              <a:spcAft>
                <a:spcPts val="0"/>
              </a:spcAft>
              <a:buSzPts val="800"/>
              <a:buChar char="•"/>
              <a:defRPr/>
            </a:lvl6pPr>
            <a:lvl7pPr indent="-279400" lvl="6" marL="3200400" algn="l">
              <a:lnSpc>
                <a:spcPct val="100000"/>
              </a:lnSpc>
              <a:spcBef>
                <a:spcPts val="2200"/>
              </a:spcBef>
              <a:spcAft>
                <a:spcPts val="0"/>
              </a:spcAft>
              <a:buSzPts val="800"/>
              <a:buChar char="•"/>
              <a:defRPr/>
            </a:lvl7pPr>
            <a:lvl8pPr indent="-279400" lvl="7" marL="3657600" algn="l">
              <a:lnSpc>
                <a:spcPct val="100000"/>
              </a:lnSpc>
              <a:spcBef>
                <a:spcPts val="2200"/>
              </a:spcBef>
              <a:spcAft>
                <a:spcPts val="0"/>
              </a:spcAft>
              <a:buSzPts val="800"/>
              <a:buChar char="•"/>
              <a:defRPr/>
            </a:lvl8pPr>
            <a:lvl9pPr indent="-279400" lvl="8" marL="4114800" algn="l">
              <a:lnSpc>
                <a:spcPct val="100000"/>
              </a:lnSpc>
              <a:spcBef>
                <a:spcPts val="2200"/>
              </a:spcBef>
              <a:spcAft>
                <a:spcPts val="0"/>
              </a:spcAft>
              <a:buSzPts val="800"/>
              <a:buChar char="•"/>
              <a:defRPr/>
            </a:lvl9pPr>
          </a:lstStyle>
          <a:p/>
        </p:txBody>
      </p:sp>
      <p:sp>
        <p:nvSpPr>
          <p:cNvPr id="70" name="Google Shape;70;p18"/>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71" name="Shape 71"/>
        <p:cNvGrpSpPr/>
        <p:nvPr/>
      </p:nvGrpSpPr>
      <p:grpSpPr>
        <a:xfrm>
          <a:off x="0" y="0"/>
          <a:ext cx="0" cy="0"/>
          <a:chOff x="0" y="0"/>
          <a:chExt cx="0" cy="0"/>
        </a:xfrm>
      </p:grpSpPr>
      <p:sp>
        <p:nvSpPr>
          <p:cNvPr id="72" name="Google Shape;72;p19"/>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73" name="Shape 73"/>
        <p:cNvGrpSpPr/>
        <p:nvPr/>
      </p:nvGrpSpPr>
      <p:grpSpPr>
        <a:xfrm>
          <a:off x="0" y="0"/>
          <a:ext cx="0" cy="0"/>
          <a:chOff x="0" y="0"/>
          <a:chExt cx="0" cy="0"/>
        </a:xfrm>
      </p:grpSpPr>
      <p:sp>
        <p:nvSpPr>
          <p:cNvPr id="74" name="Google Shape;74;p20"/>
          <p:cNvSpPr/>
          <p:nvPr>
            <p:ph idx="2" type="pic"/>
          </p:nvPr>
        </p:nvSpPr>
        <p:spPr>
          <a:xfrm>
            <a:off x="1095375" y="123825"/>
            <a:ext cx="6953250" cy="3452813"/>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75" name="Google Shape;75;p20"/>
          <p:cNvSpPr txBox="1"/>
          <p:nvPr>
            <p:ph type="title"/>
          </p:nvPr>
        </p:nvSpPr>
        <p:spPr>
          <a:xfrm>
            <a:off x="238125" y="3567113"/>
            <a:ext cx="8667750" cy="752475"/>
          </a:xfrm>
          <a:prstGeom prst="rect">
            <a:avLst/>
          </a:prstGeom>
          <a:noFill/>
          <a:ln>
            <a:noFill/>
          </a:ln>
        </p:spPr>
        <p:txBody>
          <a:bodyPr anchorCtr="0" anchor="ctr" bIns="19050" lIns="19050" spcFirstLastPara="1" rIns="19050" wrap="square" tIns="19050">
            <a:noAutofit/>
          </a:bodyPr>
          <a:lstStyle>
            <a:lvl1pPr lvl="0" algn="ctr">
              <a:lnSpc>
                <a:spcPct val="100000"/>
              </a:lnSpc>
              <a:spcBef>
                <a:spcPts val="0"/>
              </a:spcBef>
              <a:spcAft>
                <a:spcPts val="0"/>
              </a:spcAft>
              <a:buClr>
                <a:srgbClr val="FFFFFF"/>
              </a:buClr>
              <a:buSzPts val="700"/>
              <a:buNone/>
              <a:defRPr/>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76" name="Google Shape;76;p20"/>
          <p:cNvSpPr txBox="1"/>
          <p:nvPr>
            <p:ph idx="1" type="body"/>
          </p:nvPr>
        </p:nvSpPr>
        <p:spPr>
          <a:xfrm>
            <a:off x="238125" y="4291013"/>
            <a:ext cx="8667750" cy="595312"/>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FFFFFF"/>
              </a:buClr>
              <a:buSzPts val="2000"/>
              <a:buFont typeface="Helvetica Neue"/>
              <a:buNone/>
              <a:defRPr sz="2000"/>
            </a:lvl1pPr>
            <a:lvl2pPr indent="-228600" lvl="1" marL="914400" algn="ctr">
              <a:lnSpc>
                <a:spcPct val="100000"/>
              </a:lnSpc>
              <a:spcBef>
                <a:spcPts val="0"/>
              </a:spcBef>
              <a:spcAft>
                <a:spcPts val="0"/>
              </a:spcAft>
              <a:buClr>
                <a:srgbClr val="FFFFFF"/>
              </a:buClr>
              <a:buSzPts val="2000"/>
              <a:buFont typeface="Helvetica Neue"/>
              <a:buNone/>
              <a:defRPr sz="2000"/>
            </a:lvl2pPr>
            <a:lvl3pPr indent="-228600" lvl="2" marL="1371600" algn="ctr">
              <a:lnSpc>
                <a:spcPct val="100000"/>
              </a:lnSpc>
              <a:spcBef>
                <a:spcPts val="0"/>
              </a:spcBef>
              <a:spcAft>
                <a:spcPts val="0"/>
              </a:spcAft>
              <a:buClr>
                <a:srgbClr val="FFFFFF"/>
              </a:buClr>
              <a:buSzPts val="2000"/>
              <a:buFont typeface="Helvetica Neue"/>
              <a:buNone/>
              <a:defRPr sz="2000"/>
            </a:lvl3pPr>
            <a:lvl4pPr indent="-228600" lvl="3" marL="1828800" algn="ctr">
              <a:lnSpc>
                <a:spcPct val="100000"/>
              </a:lnSpc>
              <a:spcBef>
                <a:spcPts val="0"/>
              </a:spcBef>
              <a:spcAft>
                <a:spcPts val="0"/>
              </a:spcAft>
              <a:buClr>
                <a:srgbClr val="FFFFFF"/>
              </a:buClr>
              <a:buSzPts val="2000"/>
              <a:buFont typeface="Helvetica Neue"/>
              <a:buNone/>
              <a:defRPr sz="2000"/>
            </a:lvl4pPr>
            <a:lvl5pPr indent="-228600" lvl="4" marL="2286000" algn="ctr">
              <a:lnSpc>
                <a:spcPct val="100000"/>
              </a:lnSpc>
              <a:spcBef>
                <a:spcPts val="0"/>
              </a:spcBef>
              <a:spcAft>
                <a:spcPts val="0"/>
              </a:spcAft>
              <a:buClr>
                <a:srgbClr val="FFFFFF"/>
              </a:buClr>
              <a:buSzPts val="2000"/>
              <a:buFont typeface="Helvetica Neue"/>
              <a:buNone/>
              <a:defRPr sz="2000"/>
            </a:lvl5pPr>
            <a:lvl6pPr indent="-279400" lvl="5" marL="2743200" algn="l">
              <a:lnSpc>
                <a:spcPct val="100000"/>
              </a:lnSpc>
              <a:spcBef>
                <a:spcPts val="2200"/>
              </a:spcBef>
              <a:spcAft>
                <a:spcPts val="0"/>
              </a:spcAft>
              <a:buSzPts val="800"/>
              <a:buChar char="•"/>
              <a:defRPr/>
            </a:lvl6pPr>
            <a:lvl7pPr indent="-279400" lvl="6" marL="3200400" algn="l">
              <a:lnSpc>
                <a:spcPct val="100000"/>
              </a:lnSpc>
              <a:spcBef>
                <a:spcPts val="2200"/>
              </a:spcBef>
              <a:spcAft>
                <a:spcPts val="0"/>
              </a:spcAft>
              <a:buSzPts val="800"/>
              <a:buChar char="•"/>
              <a:defRPr/>
            </a:lvl7pPr>
            <a:lvl8pPr indent="-279400" lvl="7" marL="3657600" algn="l">
              <a:lnSpc>
                <a:spcPct val="100000"/>
              </a:lnSpc>
              <a:spcBef>
                <a:spcPts val="2200"/>
              </a:spcBef>
              <a:spcAft>
                <a:spcPts val="0"/>
              </a:spcAft>
              <a:buSzPts val="800"/>
              <a:buChar char="•"/>
              <a:defRPr/>
            </a:lvl8pPr>
            <a:lvl9pPr indent="-279400" lvl="8" marL="4114800" algn="l">
              <a:lnSpc>
                <a:spcPct val="100000"/>
              </a:lnSpc>
              <a:spcBef>
                <a:spcPts val="2200"/>
              </a:spcBef>
              <a:spcAft>
                <a:spcPts val="0"/>
              </a:spcAft>
              <a:buSzPts val="800"/>
              <a:buChar char="•"/>
              <a:defRPr/>
            </a:lvl9pPr>
          </a:lstStyle>
          <a:p/>
        </p:txBody>
      </p:sp>
      <p:sp>
        <p:nvSpPr>
          <p:cNvPr id="77" name="Google Shape;77;p20"/>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78" name="Shape 78"/>
        <p:cNvGrpSpPr/>
        <p:nvPr/>
      </p:nvGrpSpPr>
      <p:grpSpPr>
        <a:xfrm>
          <a:off x="0" y="0"/>
          <a:ext cx="0" cy="0"/>
          <a:chOff x="0" y="0"/>
          <a:chExt cx="0" cy="0"/>
        </a:xfrm>
      </p:grpSpPr>
      <p:sp>
        <p:nvSpPr>
          <p:cNvPr id="79" name="Google Shape;79;p21"/>
          <p:cNvSpPr/>
          <p:nvPr>
            <p:ph idx="2" type="pic"/>
          </p:nvPr>
        </p:nvSpPr>
        <p:spPr>
          <a:xfrm>
            <a:off x="3006328" y="-23812"/>
            <a:ext cx="7436644" cy="4957763"/>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80" name="Google Shape;80;p21"/>
          <p:cNvSpPr txBox="1"/>
          <p:nvPr>
            <p:ph type="title"/>
          </p:nvPr>
        </p:nvSpPr>
        <p:spPr>
          <a:xfrm>
            <a:off x="619125" y="357188"/>
            <a:ext cx="3833813" cy="2081212"/>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FFFFFF"/>
              </a:buClr>
              <a:buSzPts val="3200"/>
              <a:buFont typeface="Helvetica Neue"/>
              <a:buNone/>
              <a:defRPr sz="3200"/>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81" name="Google Shape;81;p21"/>
          <p:cNvSpPr txBox="1"/>
          <p:nvPr>
            <p:ph idx="1" type="body"/>
          </p:nvPr>
        </p:nvSpPr>
        <p:spPr>
          <a:xfrm>
            <a:off x="619125" y="2447925"/>
            <a:ext cx="3833813" cy="2147887"/>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FFFFFF"/>
              </a:buClr>
              <a:buSzPts val="2000"/>
              <a:buFont typeface="Helvetica Neue"/>
              <a:buNone/>
              <a:defRPr sz="2000"/>
            </a:lvl1pPr>
            <a:lvl2pPr indent="-228600" lvl="1" marL="914400" algn="ctr">
              <a:lnSpc>
                <a:spcPct val="100000"/>
              </a:lnSpc>
              <a:spcBef>
                <a:spcPts val="0"/>
              </a:spcBef>
              <a:spcAft>
                <a:spcPts val="0"/>
              </a:spcAft>
              <a:buClr>
                <a:srgbClr val="FFFFFF"/>
              </a:buClr>
              <a:buSzPts val="2000"/>
              <a:buFont typeface="Helvetica Neue"/>
              <a:buNone/>
              <a:defRPr sz="2000"/>
            </a:lvl2pPr>
            <a:lvl3pPr indent="-228600" lvl="2" marL="1371600" algn="ctr">
              <a:lnSpc>
                <a:spcPct val="100000"/>
              </a:lnSpc>
              <a:spcBef>
                <a:spcPts val="0"/>
              </a:spcBef>
              <a:spcAft>
                <a:spcPts val="0"/>
              </a:spcAft>
              <a:buClr>
                <a:srgbClr val="FFFFFF"/>
              </a:buClr>
              <a:buSzPts val="2000"/>
              <a:buFont typeface="Helvetica Neue"/>
              <a:buNone/>
              <a:defRPr sz="2000"/>
            </a:lvl3pPr>
            <a:lvl4pPr indent="-228600" lvl="3" marL="1828800" algn="ctr">
              <a:lnSpc>
                <a:spcPct val="100000"/>
              </a:lnSpc>
              <a:spcBef>
                <a:spcPts val="0"/>
              </a:spcBef>
              <a:spcAft>
                <a:spcPts val="0"/>
              </a:spcAft>
              <a:buClr>
                <a:srgbClr val="FFFFFF"/>
              </a:buClr>
              <a:buSzPts val="2000"/>
              <a:buFont typeface="Helvetica Neue"/>
              <a:buNone/>
              <a:defRPr sz="2000"/>
            </a:lvl4pPr>
            <a:lvl5pPr indent="-228600" lvl="4" marL="2286000" algn="ctr">
              <a:lnSpc>
                <a:spcPct val="100000"/>
              </a:lnSpc>
              <a:spcBef>
                <a:spcPts val="0"/>
              </a:spcBef>
              <a:spcAft>
                <a:spcPts val="0"/>
              </a:spcAft>
              <a:buClr>
                <a:srgbClr val="FFFFFF"/>
              </a:buClr>
              <a:buSzPts val="2000"/>
              <a:buFont typeface="Helvetica Neue"/>
              <a:buNone/>
              <a:defRPr sz="2000"/>
            </a:lvl5pPr>
            <a:lvl6pPr indent="-279400" lvl="5" marL="2743200" algn="l">
              <a:lnSpc>
                <a:spcPct val="100000"/>
              </a:lnSpc>
              <a:spcBef>
                <a:spcPts val="2200"/>
              </a:spcBef>
              <a:spcAft>
                <a:spcPts val="0"/>
              </a:spcAft>
              <a:buSzPts val="800"/>
              <a:buChar char="•"/>
              <a:defRPr/>
            </a:lvl6pPr>
            <a:lvl7pPr indent="-279400" lvl="6" marL="3200400" algn="l">
              <a:lnSpc>
                <a:spcPct val="100000"/>
              </a:lnSpc>
              <a:spcBef>
                <a:spcPts val="2200"/>
              </a:spcBef>
              <a:spcAft>
                <a:spcPts val="0"/>
              </a:spcAft>
              <a:buSzPts val="800"/>
              <a:buChar char="•"/>
              <a:defRPr/>
            </a:lvl7pPr>
            <a:lvl8pPr indent="-279400" lvl="7" marL="3657600" algn="l">
              <a:lnSpc>
                <a:spcPct val="100000"/>
              </a:lnSpc>
              <a:spcBef>
                <a:spcPts val="2200"/>
              </a:spcBef>
              <a:spcAft>
                <a:spcPts val="0"/>
              </a:spcAft>
              <a:buSzPts val="800"/>
              <a:buChar char="•"/>
              <a:defRPr/>
            </a:lvl8pPr>
            <a:lvl9pPr indent="-279400" lvl="8" marL="4114800" algn="l">
              <a:lnSpc>
                <a:spcPct val="100000"/>
              </a:lnSpc>
              <a:spcBef>
                <a:spcPts val="2200"/>
              </a:spcBef>
              <a:spcAft>
                <a:spcPts val="0"/>
              </a:spcAft>
              <a:buSzPts val="800"/>
              <a:buChar char="•"/>
              <a:defRPr/>
            </a:lvl9pPr>
          </a:lstStyle>
          <a:p/>
        </p:txBody>
      </p:sp>
      <p:sp>
        <p:nvSpPr>
          <p:cNvPr id="82" name="Google Shape;82;p21"/>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83" name="Shape 83"/>
        <p:cNvGrpSpPr/>
        <p:nvPr/>
      </p:nvGrpSpPr>
      <p:grpSpPr>
        <a:xfrm>
          <a:off x="0" y="0"/>
          <a:ext cx="0" cy="0"/>
          <a:chOff x="0" y="0"/>
          <a:chExt cx="0" cy="0"/>
        </a:xfrm>
      </p:grpSpPr>
      <p:sp>
        <p:nvSpPr>
          <p:cNvPr id="84" name="Google Shape;84;p22"/>
          <p:cNvSpPr/>
          <p:nvPr>
            <p:ph idx="2" type="pic"/>
          </p:nvPr>
        </p:nvSpPr>
        <p:spPr>
          <a:xfrm>
            <a:off x="3739753" y="796925"/>
            <a:ext cx="6150769" cy="4100513"/>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85" name="Google Shape;85;p22"/>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lvl1pPr lvl="0" algn="ctr">
              <a:lnSpc>
                <a:spcPct val="100000"/>
              </a:lnSpc>
              <a:spcBef>
                <a:spcPts val="0"/>
              </a:spcBef>
              <a:spcAft>
                <a:spcPts val="0"/>
              </a:spcAft>
              <a:buClr>
                <a:srgbClr val="FFFFFF"/>
              </a:buClr>
              <a:buSzPts val="700"/>
              <a:buNone/>
              <a:defRPr/>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86" name="Google Shape;86;p22"/>
          <p:cNvSpPr txBox="1"/>
          <p:nvPr>
            <p:ph idx="1" type="body"/>
          </p:nvPr>
        </p:nvSpPr>
        <p:spPr>
          <a:xfrm>
            <a:off x="633413" y="1181100"/>
            <a:ext cx="3833813" cy="3486150"/>
          </a:xfrm>
          <a:prstGeom prst="rect">
            <a:avLst/>
          </a:prstGeom>
          <a:noFill/>
          <a:ln>
            <a:noFill/>
          </a:ln>
        </p:spPr>
        <p:txBody>
          <a:bodyPr anchorCtr="0" anchor="ctr" bIns="19050" lIns="19050" spcFirstLastPara="1" rIns="19050" wrap="square" tIns="19050">
            <a:noAutofit/>
          </a:bodyPr>
          <a:lstStyle>
            <a:lvl1pPr indent="-342900" lvl="0" marL="457200" algn="l">
              <a:lnSpc>
                <a:spcPct val="100000"/>
              </a:lnSpc>
              <a:spcBef>
                <a:spcPts val="1700"/>
              </a:spcBef>
              <a:spcAft>
                <a:spcPts val="0"/>
              </a:spcAft>
              <a:buClr>
                <a:srgbClr val="FFFFFF"/>
              </a:buClr>
              <a:buSzPts val="1800"/>
              <a:buFont typeface="Helvetica Neue"/>
              <a:buChar char="•"/>
              <a:defRPr sz="1400"/>
            </a:lvl1pPr>
            <a:lvl2pPr indent="-342900" lvl="1" marL="914400" algn="l">
              <a:lnSpc>
                <a:spcPct val="100000"/>
              </a:lnSpc>
              <a:spcBef>
                <a:spcPts val="1700"/>
              </a:spcBef>
              <a:spcAft>
                <a:spcPts val="0"/>
              </a:spcAft>
              <a:buClr>
                <a:srgbClr val="FFFFFF"/>
              </a:buClr>
              <a:buSzPts val="1800"/>
              <a:buFont typeface="Helvetica Neue"/>
              <a:buChar char="•"/>
              <a:defRPr sz="1400"/>
            </a:lvl2pPr>
            <a:lvl3pPr indent="-342900" lvl="2" marL="1371600" algn="l">
              <a:lnSpc>
                <a:spcPct val="100000"/>
              </a:lnSpc>
              <a:spcBef>
                <a:spcPts val="1700"/>
              </a:spcBef>
              <a:spcAft>
                <a:spcPts val="0"/>
              </a:spcAft>
              <a:buClr>
                <a:srgbClr val="FFFFFF"/>
              </a:buClr>
              <a:buSzPts val="1800"/>
              <a:buFont typeface="Helvetica Neue"/>
              <a:buChar char="•"/>
              <a:defRPr sz="1400"/>
            </a:lvl3pPr>
            <a:lvl4pPr indent="-342900" lvl="3" marL="1828800" algn="l">
              <a:lnSpc>
                <a:spcPct val="100000"/>
              </a:lnSpc>
              <a:spcBef>
                <a:spcPts val="1700"/>
              </a:spcBef>
              <a:spcAft>
                <a:spcPts val="0"/>
              </a:spcAft>
              <a:buClr>
                <a:srgbClr val="FFFFFF"/>
              </a:buClr>
              <a:buSzPts val="1800"/>
              <a:buFont typeface="Helvetica Neue"/>
              <a:buChar char="•"/>
              <a:defRPr sz="1400"/>
            </a:lvl4pPr>
            <a:lvl5pPr indent="-342900" lvl="4" marL="2286000" algn="l">
              <a:lnSpc>
                <a:spcPct val="100000"/>
              </a:lnSpc>
              <a:spcBef>
                <a:spcPts val="1700"/>
              </a:spcBef>
              <a:spcAft>
                <a:spcPts val="0"/>
              </a:spcAft>
              <a:buClr>
                <a:srgbClr val="FFFFFF"/>
              </a:buClr>
              <a:buSzPts val="1800"/>
              <a:buFont typeface="Helvetica Neue"/>
              <a:buChar char="•"/>
              <a:defRPr sz="1400"/>
            </a:lvl5pPr>
            <a:lvl6pPr indent="-279400" lvl="5" marL="2743200" algn="l">
              <a:lnSpc>
                <a:spcPct val="100000"/>
              </a:lnSpc>
              <a:spcBef>
                <a:spcPts val="2200"/>
              </a:spcBef>
              <a:spcAft>
                <a:spcPts val="0"/>
              </a:spcAft>
              <a:buSzPts val="800"/>
              <a:buChar char="•"/>
              <a:defRPr/>
            </a:lvl6pPr>
            <a:lvl7pPr indent="-279400" lvl="6" marL="3200400" algn="l">
              <a:lnSpc>
                <a:spcPct val="100000"/>
              </a:lnSpc>
              <a:spcBef>
                <a:spcPts val="2200"/>
              </a:spcBef>
              <a:spcAft>
                <a:spcPts val="0"/>
              </a:spcAft>
              <a:buSzPts val="800"/>
              <a:buChar char="•"/>
              <a:defRPr/>
            </a:lvl7pPr>
            <a:lvl8pPr indent="-279400" lvl="7" marL="3657600" algn="l">
              <a:lnSpc>
                <a:spcPct val="100000"/>
              </a:lnSpc>
              <a:spcBef>
                <a:spcPts val="2200"/>
              </a:spcBef>
              <a:spcAft>
                <a:spcPts val="0"/>
              </a:spcAft>
              <a:buSzPts val="800"/>
              <a:buChar char="•"/>
              <a:defRPr/>
            </a:lvl8pPr>
            <a:lvl9pPr indent="-279400" lvl="8" marL="4114800" algn="l">
              <a:lnSpc>
                <a:spcPct val="100000"/>
              </a:lnSpc>
              <a:spcBef>
                <a:spcPts val="2200"/>
              </a:spcBef>
              <a:spcAft>
                <a:spcPts val="0"/>
              </a:spcAft>
              <a:buSzPts val="800"/>
              <a:buChar char="•"/>
              <a:defRPr/>
            </a:lvl9pPr>
          </a:lstStyle>
          <a:p/>
        </p:txBody>
      </p:sp>
      <p:sp>
        <p:nvSpPr>
          <p:cNvPr id="87" name="Google Shape;87;p22"/>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88" name="Shape 88"/>
        <p:cNvGrpSpPr/>
        <p:nvPr/>
      </p:nvGrpSpPr>
      <p:grpSpPr>
        <a:xfrm>
          <a:off x="0" y="0"/>
          <a:ext cx="0" cy="0"/>
          <a:chOff x="0" y="0"/>
          <a:chExt cx="0" cy="0"/>
        </a:xfrm>
      </p:grpSpPr>
      <p:sp>
        <p:nvSpPr>
          <p:cNvPr id="89" name="Google Shape;89;p23"/>
          <p:cNvSpPr/>
          <p:nvPr>
            <p:ph idx="2" type="pic"/>
          </p:nvPr>
        </p:nvSpPr>
        <p:spPr>
          <a:xfrm>
            <a:off x="5734050" y="2576513"/>
            <a:ext cx="3128963" cy="2085975"/>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90" name="Google Shape;90;p23"/>
          <p:cNvSpPr/>
          <p:nvPr>
            <p:ph idx="3" type="pic"/>
          </p:nvPr>
        </p:nvSpPr>
        <p:spPr>
          <a:xfrm>
            <a:off x="5743575" y="357188"/>
            <a:ext cx="3114675" cy="207645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91" name="Google Shape;91;p23"/>
          <p:cNvSpPr/>
          <p:nvPr>
            <p:ph idx="4" type="pic"/>
          </p:nvPr>
        </p:nvSpPr>
        <p:spPr>
          <a:xfrm>
            <a:off x="-652462" y="-96837"/>
            <a:ext cx="7524750" cy="5016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92" name="Google Shape;92;p23"/>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93" name="Shape 93"/>
        <p:cNvGrpSpPr/>
        <p:nvPr/>
      </p:nvGrpSpPr>
      <p:grpSpPr>
        <a:xfrm>
          <a:off x="0" y="0"/>
          <a:ext cx="0" cy="0"/>
          <a:chOff x="0" y="0"/>
          <a:chExt cx="0" cy="0"/>
        </a:xfrm>
      </p:grpSpPr>
      <p:sp>
        <p:nvSpPr>
          <p:cNvPr id="94" name="Google Shape;94;p24"/>
          <p:cNvSpPr txBox="1"/>
          <p:nvPr>
            <p:ph idx="1" type="body"/>
          </p:nvPr>
        </p:nvSpPr>
        <p:spPr>
          <a:xfrm>
            <a:off x="895350" y="3357563"/>
            <a:ext cx="7358063" cy="21957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FFFFFF"/>
              </a:buClr>
              <a:buSzPts val="1200"/>
              <a:buFont typeface="Helvetica Neue"/>
              <a:buNone/>
              <a:defRPr i="1" sz="1200"/>
            </a:lvl1pPr>
            <a:lvl2pPr indent="-279400" lvl="1" marL="914400" algn="l">
              <a:lnSpc>
                <a:spcPct val="100000"/>
              </a:lnSpc>
              <a:spcBef>
                <a:spcPts val="2200"/>
              </a:spcBef>
              <a:spcAft>
                <a:spcPts val="0"/>
              </a:spcAft>
              <a:buSzPts val="800"/>
              <a:buChar char="•"/>
              <a:defRPr/>
            </a:lvl2pPr>
            <a:lvl3pPr indent="-279400" lvl="2" marL="1371600" algn="l">
              <a:lnSpc>
                <a:spcPct val="100000"/>
              </a:lnSpc>
              <a:spcBef>
                <a:spcPts val="2200"/>
              </a:spcBef>
              <a:spcAft>
                <a:spcPts val="0"/>
              </a:spcAft>
              <a:buSzPts val="800"/>
              <a:buChar char="•"/>
              <a:defRPr/>
            </a:lvl3pPr>
            <a:lvl4pPr indent="-279400" lvl="3" marL="1828800" algn="l">
              <a:lnSpc>
                <a:spcPct val="100000"/>
              </a:lnSpc>
              <a:spcBef>
                <a:spcPts val="2200"/>
              </a:spcBef>
              <a:spcAft>
                <a:spcPts val="0"/>
              </a:spcAft>
              <a:buSzPts val="800"/>
              <a:buChar char="•"/>
              <a:defRPr/>
            </a:lvl4pPr>
            <a:lvl5pPr indent="-279400" lvl="4" marL="2286000" algn="l">
              <a:lnSpc>
                <a:spcPct val="100000"/>
              </a:lnSpc>
              <a:spcBef>
                <a:spcPts val="2200"/>
              </a:spcBef>
              <a:spcAft>
                <a:spcPts val="0"/>
              </a:spcAft>
              <a:buSzPts val="800"/>
              <a:buChar char="•"/>
              <a:defRPr/>
            </a:lvl5pPr>
            <a:lvl6pPr indent="-279400" lvl="5" marL="2743200" algn="l">
              <a:lnSpc>
                <a:spcPct val="100000"/>
              </a:lnSpc>
              <a:spcBef>
                <a:spcPts val="2200"/>
              </a:spcBef>
              <a:spcAft>
                <a:spcPts val="0"/>
              </a:spcAft>
              <a:buSzPts val="800"/>
              <a:buChar char="•"/>
              <a:defRPr/>
            </a:lvl6pPr>
            <a:lvl7pPr indent="-279400" lvl="6" marL="3200400" algn="l">
              <a:lnSpc>
                <a:spcPct val="100000"/>
              </a:lnSpc>
              <a:spcBef>
                <a:spcPts val="2200"/>
              </a:spcBef>
              <a:spcAft>
                <a:spcPts val="0"/>
              </a:spcAft>
              <a:buSzPts val="800"/>
              <a:buChar char="•"/>
              <a:defRPr/>
            </a:lvl7pPr>
            <a:lvl8pPr indent="-279400" lvl="7" marL="3657600" algn="l">
              <a:lnSpc>
                <a:spcPct val="100000"/>
              </a:lnSpc>
              <a:spcBef>
                <a:spcPts val="2200"/>
              </a:spcBef>
              <a:spcAft>
                <a:spcPts val="0"/>
              </a:spcAft>
              <a:buSzPts val="800"/>
              <a:buChar char="•"/>
              <a:defRPr/>
            </a:lvl8pPr>
            <a:lvl9pPr indent="-279400" lvl="8" marL="4114800" algn="l">
              <a:lnSpc>
                <a:spcPct val="100000"/>
              </a:lnSpc>
              <a:spcBef>
                <a:spcPts val="2200"/>
              </a:spcBef>
              <a:spcAft>
                <a:spcPts val="0"/>
              </a:spcAft>
              <a:buSzPts val="800"/>
              <a:buChar char="•"/>
              <a:defRPr/>
            </a:lvl9pPr>
          </a:lstStyle>
          <a:p/>
        </p:txBody>
      </p:sp>
      <p:sp>
        <p:nvSpPr>
          <p:cNvPr id="95" name="Google Shape;95;p24"/>
          <p:cNvSpPr txBox="1"/>
          <p:nvPr>
            <p:ph idx="2" type="body"/>
          </p:nvPr>
        </p:nvSpPr>
        <p:spPr>
          <a:xfrm>
            <a:off x="895350" y="2278856"/>
            <a:ext cx="7358063" cy="309562"/>
          </a:xfrm>
          <a:prstGeom prst="rect">
            <a:avLst/>
          </a:prstGeom>
          <a:noFill/>
          <a:ln>
            <a:noFill/>
          </a:ln>
        </p:spPr>
        <p:txBody>
          <a:bodyPr anchorCtr="0" anchor="ctr" bIns="19050" lIns="19050" spcFirstLastPara="1" rIns="19050" wrap="square" tIns="19050">
            <a:noAutofit/>
          </a:bodyPr>
          <a:lstStyle>
            <a:lvl1pPr indent="-228600" lvl="0" marL="457200" algn="ctr">
              <a:lnSpc>
                <a:spcPct val="100000"/>
              </a:lnSpc>
              <a:spcBef>
                <a:spcPts val="0"/>
              </a:spcBef>
              <a:spcAft>
                <a:spcPts val="0"/>
              </a:spcAft>
              <a:buClr>
                <a:srgbClr val="FFFFFF"/>
              </a:buClr>
              <a:buSzPts val="1800"/>
              <a:buFont typeface="Helvetica Neue"/>
              <a:buNone/>
              <a:defRPr>
                <a:latin typeface="Helvetica Neue"/>
                <a:ea typeface="Helvetica Neue"/>
                <a:cs typeface="Helvetica Neue"/>
                <a:sym typeface="Helvetica Neue"/>
              </a:defRPr>
            </a:lvl1pPr>
            <a:lvl2pPr indent="-279400" lvl="1" marL="914400" algn="l">
              <a:lnSpc>
                <a:spcPct val="100000"/>
              </a:lnSpc>
              <a:spcBef>
                <a:spcPts val="2200"/>
              </a:spcBef>
              <a:spcAft>
                <a:spcPts val="0"/>
              </a:spcAft>
              <a:buSzPts val="800"/>
              <a:buChar char="•"/>
              <a:defRPr/>
            </a:lvl2pPr>
            <a:lvl3pPr indent="-279400" lvl="2" marL="1371600" algn="l">
              <a:lnSpc>
                <a:spcPct val="100000"/>
              </a:lnSpc>
              <a:spcBef>
                <a:spcPts val="2200"/>
              </a:spcBef>
              <a:spcAft>
                <a:spcPts val="0"/>
              </a:spcAft>
              <a:buSzPts val="800"/>
              <a:buChar char="•"/>
              <a:defRPr/>
            </a:lvl3pPr>
            <a:lvl4pPr indent="-279400" lvl="3" marL="1828800" algn="l">
              <a:lnSpc>
                <a:spcPct val="100000"/>
              </a:lnSpc>
              <a:spcBef>
                <a:spcPts val="2200"/>
              </a:spcBef>
              <a:spcAft>
                <a:spcPts val="0"/>
              </a:spcAft>
              <a:buSzPts val="800"/>
              <a:buChar char="•"/>
              <a:defRPr/>
            </a:lvl4pPr>
            <a:lvl5pPr indent="-279400" lvl="4" marL="2286000" algn="l">
              <a:lnSpc>
                <a:spcPct val="100000"/>
              </a:lnSpc>
              <a:spcBef>
                <a:spcPts val="2200"/>
              </a:spcBef>
              <a:spcAft>
                <a:spcPts val="0"/>
              </a:spcAft>
              <a:buSzPts val="800"/>
              <a:buChar char="•"/>
              <a:defRPr/>
            </a:lvl5pPr>
            <a:lvl6pPr indent="-279400" lvl="5" marL="2743200" algn="l">
              <a:lnSpc>
                <a:spcPct val="100000"/>
              </a:lnSpc>
              <a:spcBef>
                <a:spcPts val="2200"/>
              </a:spcBef>
              <a:spcAft>
                <a:spcPts val="0"/>
              </a:spcAft>
              <a:buSzPts val="800"/>
              <a:buChar char="•"/>
              <a:defRPr/>
            </a:lvl6pPr>
            <a:lvl7pPr indent="-279400" lvl="6" marL="3200400" algn="l">
              <a:lnSpc>
                <a:spcPct val="100000"/>
              </a:lnSpc>
              <a:spcBef>
                <a:spcPts val="2200"/>
              </a:spcBef>
              <a:spcAft>
                <a:spcPts val="0"/>
              </a:spcAft>
              <a:buSzPts val="800"/>
              <a:buChar char="•"/>
              <a:defRPr/>
            </a:lvl7pPr>
            <a:lvl8pPr indent="-279400" lvl="7" marL="3657600" algn="l">
              <a:lnSpc>
                <a:spcPct val="100000"/>
              </a:lnSpc>
              <a:spcBef>
                <a:spcPts val="2200"/>
              </a:spcBef>
              <a:spcAft>
                <a:spcPts val="0"/>
              </a:spcAft>
              <a:buSzPts val="800"/>
              <a:buChar char="•"/>
              <a:defRPr/>
            </a:lvl8pPr>
            <a:lvl9pPr indent="-279400" lvl="8" marL="4114800" algn="l">
              <a:lnSpc>
                <a:spcPct val="100000"/>
              </a:lnSpc>
              <a:spcBef>
                <a:spcPts val="2200"/>
              </a:spcBef>
              <a:spcAft>
                <a:spcPts val="0"/>
              </a:spcAft>
              <a:buSzPts val="800"/>
              <a:buChar char="•"/>
              <a:defRPr/>
            </a:lvl9pPr>
          </a:lstStyle>
          <a:p/>
        </p:txBody>
      </p:sp>
      <p:sp>
        <p:nvSpPr>
          <p:cNvPr id="96" name="Google Shape;96;p24"/>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97" name="Shape 97"/>
        <p:cNvGrpSpPr/>
        <p:nvPr/>
      </p:nvGrpSpPr>
      <p:grpSpPr>
        <a:xfrm>
          <a:off x="0" y="0"/>
          <a:ext cx="0" cy="0"/>
          <a:chOff x="0" y="0"/>
          <a:chExt cx="0" cy="0"/>
        </a:xfrm>
      </p:grpSpPr>
      <p:sp>
        <p:nvSpPr>
          <p:cNvPr id="98" name="Google Shape;98;p25"/>
          <p:cNvSpPr/>
          <p:nvPr>
            <p:ph idx="2" type="pic"/>
          </p:nvPr>
        </p:nvSpPr>
        <p:spPr>
          <a:xfrm>
            <a:off x="0" y="-484342"/>
            <a:ext cx="10972800" cy="73152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99" name="Google Shape;99;p25"/>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33413" y="1181100"/>
            <a:ext cx="7877175" cy="348615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indent="-374650" lvl="5" marL="2743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indent="-374650" lvl="6" marL="3200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indent="-374650" lvl="7" marL="3657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indent="-374650" lvl="8" marL="4114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69964" cy="172897"/>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6"/>
          <p:cNvSpPr txBox="1"/>
          <p:nvPr>
            <p:ph idx="4294967295" type="ctrTitle"/>
          </p:nvPr>
        </p:nvSpPr>
        <p:spPr>
          <a:xfrm>
            <a:off x="666750" y="862013"/>
            <a:ext cx="7810500" cy="1743075"/>
          </a:xfrm>
          <a:prstGeom prst="rect">
            <a:avLst/>
          </a:pr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200"/>
              <a:buFont typeface="Helvetica Neue"/>
              <a:buNone/>
            </a:pPr>
            <a:r>
              <a:rPr b="0" i="0" lang="en" sz="4200" u="none" cap="none" strike="noStrike">
                <a:solidFill>
                  <a:srgbClr val="FFFFFF"/>
                </a:solidFill>
                <a:latin typeface="Helvetica Neue"/>
                <a:ea typeface="Helvetica Neue"/>
                <a:cs typeface="Helvetica Neue"/>
                <a:sym typeface="Helvetica Neue"/>
              </a:rPr>
              <a:t>CCBD Assignment: </a:t>
            </a:r>
            <a:endParaRPr sz="500"/>
          </a:p>
          <a:p>
            <a:pPr indent="0" lvl="0" marL="0" marR="0" rtl="0" algn="ctr">
              <a:lnSpc>
                <a:spcPct val="100000"/>
              </a:lnSpc>
              <a:spcBef>
                <a:spcPts val="0"/>
              </a:spcBef>
              <a:spcAft>
                <a:spcPts val="0"/>
              </a:spcAft>
              <a:buClr>
                <a:srgbClr val="FFFFFF"/>
              </a:buClr>
              <a:buSzPts val="4200"/>
              <a:buFont typeface="Helvetica Neue"/>
              <a:buNone/>
            </a:pPr>
            <a:r>
              <a:rPr b="0" i="0" lang="en" sz="4200" u="none" cap="none" strike="noStrike">
                <a:solidFill>
                  <a:srgbClr val="FFFFFF"/>
                </a:solidFill>
                <a:latin typeface="Helvetica Neue"/>
                <a:ea typeface="Helvetica Neue"/>
                <a:cs typeface="Helvetica Neue"/>
                <a:sym typeface="Helvetica Neue"/>
              </a:rPr>
              <a:t>Bengaluru’s greenest part</a:t>
            </a:r>
            <a:endParaRPr sz="500"/>
          </a:p>
        </p:txBody>
      </p:sp>
      <p:sp>
        <p:nvSpPr>
          <p:cNvPr id="105" name="Google Shape;105;p26"/>
          <p:cNvSpPr txBox="1"/>
          <p:nvPr>
            <p:ph idx="4294967295" type="subTitle"/>
          </p:nvPr>
        </p:nvSpPr>
        <p:spPr>
          <a:xfrm>
            <a:off x="3697863" y="3165475"/>
            <a:ext cx="7443796" cy="590550"/>
          </a:xfrm>
          <a:prstGeom prst="rect">
            <a:avLst/>
          </a:prstGeom>
          <a:noFill/>
          <a:ln>
            <a:noFill/>
          </a:ln>
        </p:spPr>
        <p:txBody>
          <a:bodyPr anchorCtr="0" anchor="t" bIns="19050" lIns="19050" spcFirstLastPara="1" rIns="19050" wrap="square" tIns="19050">
            <a:noAutofit/>
          </a:bodyPr>
          <a:lstStyle/>
          <a:p>
            <a:pPr indent="0" lvl="2"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a:p>
            <a:pPr indent="0" lvl="2" marL="0" marR="0" rtl="0" algn="ctr">
              <a:lnSpc>
                <a:spcPct val="100000"/>
              </a:lnSpc>
              <a:spcBef>
                <a:spcPts val="0"/>
              </a:spcBef>
              <a:spcAft>
                <a:spcPts val="0"/>
              </a:spcAft>
              <a:buClr>
                <a:srgbClr val="FFFFFF"/>
              </a:buClr>
              <a:buSzPts val="1800"/>
              <a:buFont typeface="Helvetica Neue"/>
              <a:buNone/>
            </a:pPr>
            <a:r>
              <a:rPr b="0" i="0" lang="en" sz="1800" u="none" cap="none" strike="noStrike">
                <a:solidFill>
                  <a:srgbClr val="FFFFFF"/>
                </a:solidFill>
                <a:latin typeface="Helvetica Neue"/>
                <a:ea typeface="Helvetica Neue"/>
                <a:cs typeface="Helvetica Neue"/>
                <a:sym typeface="Helvetica Neue"/>
              </a:rPr>
              <a:t>TEAM BC_057_290_416</a:t>
            </a:r>
            <a:endParaRPr sz="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5"/>
          <p:cNvSpPr txBox="1"/>
          <p:nvPr/>
        </p:nvSpPr>
        <p:spPr>
          <a:xfrm>
            <a:off x="148480" y="854865"/>
            <a:ext cx="8847041" cy="3433769"/>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We now define sensitivity as 49 which has been chosen as a result of trial and error with many values.</a:t>
            </a:r>
            <a:endParaRPr sz="500"/>
          </a:p>
          <a:p>
            <a:pPr indent="0" lvl="0" marL="0" marR="0" rtl="0" algn="just">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We shall store that value in a variable called </a:t>
            </a:r>
            <a:r>
              <a:rPr i="0" lang="en" sz="1600" u="none" cap="none" strike="noStrike">
                <a:solidFill>
                  <a:srgbClr val="FFFFFF"/>
                </a:solidFill>
                <a:latin typeface="Source Code Pro"/>
                <a:ea typeface="Source Code Pro"/>
                <a:cs typeface="Source Code Pro"/>
                <a:sym typeface="Source Code Pro"/>
              </a:rPr>
              <a:t>diff</a:t>
            </a:r>
            <a:endParaRPr b="1" i="0" sz="11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100"/>
              <a:buFont typeface="Helvetica Neue"/>
              <a:buNone/>
            </a:pPr>
            <a:r>
              <a:t/>
            </a:r>
            <a:endParaRPr b="1" i="0" sz="1100" u="none" cap="none" strike="noStrike">
              <a:solidFill>
                <a:srgbClr val="FFFFFF"/>
              </a:solidFill>
              <a:latin typeface="Lemon"/>
              <a:ea typeface="Lemon"/>
              <a:cs typeface="Lemon"/>
              <a:sym typeface="Lemon"/>
            </a:endParaRPr>
          </a:p>
          <a:p>
            <a:pPr indent="0" lvl="0" marL="0" marR="0" rtl="0" algn="just">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Now, we need to define an interval of values that would act as a filter for pixels with a green shade.</a:t>
            </a:r>
            <a:endParaRPr sz="500"/>
          </a:p>
          <a:p>
            <a:pPr indent="0" lvl="0" marL="0" marR="0" rtl="0" algn="just">
              <a:lnSpc>
                <a:spcPct val="100000"/>
              </a:lnSpc>
              <a:spcBef>
                <a:spcPts val="0"/>
              </a:spcBef>
              <a:spcAft>
                <a:spcPts val="0"/>
              </a:spcAft>
              <a:buClr>
                <a:srgbClr val="FFFFFF"/>
              </a:buClr>
              <a:buSzPts val="1600"/>
              <a:buFont typeface="Helvetica Neue"/>
              <a:buNone/>
            </a:pPr>
            <a:r>
              <a:t/>
            </a:r>
            <a:endParaRPr b="0" i="0" sz="1600" u="none" cap="none" strike="noStrike">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The lower bound is defined as the reference rgb values subtracted </a:t>
            </a:r>
            <a:r>
              <a:rPr lang="en" sz="1600">
                <a:solidFill>
                  <a:srgbClr val="FFFFFF"/>
                </a:solidFill>
                <a:latin typeface="Helvetica Neue"/>
                <a:ea typeface="Helvetica Neue"/>
                <a:cs typeface="Helvetica Neue"/>
                <a:sym typeface="Helvetica Neue"/>
              </a:rPr>
              <a:t>by</a:t>
            </a:r>
            <a:r>
              <a:rPr b="0" i="0" lang="en" sz="1600" u="none" cap="none" strike="noStrike">
                <a:solidFill>
                  <a:srgbClr val="FFFFFF"/>
                </a:solidFill>
                <a:latin typeface="Helvetica Neue"/>
                <a:ea typeface="Helvetica Neue"/>
                <a:cs typeface="Helvetica Neue"/>
                <a:sym typeface="Helvetica Neue"/>
              </a:rPr>
              <a:t> the sensitivity</a:t>
            </a:r>
            <a:endParaRPr sz="500"/>
          </a:p>
          <a:p>
            <a:pPr indent="0" lvl="0" marL="0" marR="0" rtl="0" algn="just">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The upper bound is defined as the reference rgb values added with the sensitivity</a:t>
            </a:r>
            <a:endParaRPr sz="500"/>
          </a:p>
          <a:p>
            <a:pPr indent="0" lvl="0" marL="0" marR="0" rtl="0" algn="just">
              <a:lnSpc>
                <a:spcPct val="100000"/>
              </a:lnSpc>
              <a:spcBef>
                <a:spcPts val="0"/>
              </a:spcBef>
              <a:spcAft>
                <a:spcPts val="0"/>
              </a:spcAft>
              <a:buClr>
                <a:srgbClr val="FFFFFF"/>
              </a:buClr>
              <a:buSzPts val="1600"/>
              <a:buFont typeface="Helvetica Neue"/>
              <a:buNone/>
            </a:pPr>
            <a:r>
              <a:t/>
            </a:r>
            <a:endParaRPr b="0" i="0" sz="1600" u="none" cap="none" strike="noStrike">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We will store these bounds as lists in a tuple called boundaries.</a:t>
            </a:r>
            <a:endParaRPr sz="500"/>
          </a:p>
          <a:p>
            <a:pPr indent="0" lvl="0" marL="0" marR="0" rtl="0" algn="just">
              <a:lnSpc>
                <a:spcPct val="100000"/>
              </a:lnSpc>
              <a:spcBef>
                <a:spcPts val="0"/>
              </a:spcBef>
              <a:spcAft>
                <a:spcPts val="0"/>
              </a:spcAft>
              <a:buClr>
                <a:srgbClr val="FFFFFF"/>
              </a:buClr>
              <a:buSzPts val="1600"/>
              <a:buFont typeface="Helvetica Neue"/>
              <a:buNone/>
            </a:pPr>
            <a:r>
              <a:t/>
            </a:r>
            <a:endParaRPr b="0" i="0" sz="1600" u="none" cap="none" strike="noStrike">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Since OpenCV represents images as numpy arrays in reverse order, the values stores will be in the order of bgr, instead of rgb</a:t>
            </a:r>
            <a:endParaRPr sz="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6"/>
          <p:cNvSpPr txBox="1"/>
          <p:nvPr/>
        </p:nvSpPr>
        <p:spPr>
          <a:xfrm>
            <a:off x="7143" y="838200"/>
            <a:ext cx="9129713" cy="346710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numpy as np</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argparse </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cv2</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 = argparse.ArgumentParser()</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ap.add_argument("-i", "--image", help = "image path")</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args = vars(ap.parse_args())</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img = cv2.imread(args[“image”])</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green = [50,70,60]</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diff = 49</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boundaries = [([green[2] - diff, green[1] - diff, green[0] - diff], [green[2] + diff, green[1] + diff, green[0] + diff])]</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lower = boundaries[0][0]</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upper = boundaries[0][1]</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lower = np.array(lower, dtype="uint8")</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upper = np.array(upper, dtype=“uint8")</a:t>
            </a:r>
            <a:endParaRPr sz="500">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7"/>
          <p:cNvSpPr txBox="1"/>
          <p:nvPr/>
        </p:nvSpPr>
        <p:spPr>
          <a:xfrm>
            <a:off x="61650" y="1489025"/>
            <a:ext cx="8052300" cy="216540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800"/>
              <a:buFont typeface="Helvetica Neue"/>
              <a:buNone/>
            </a:pPr>
            <a:r>
              <a:rPr b="0" i="0" lang="en" sz="1800" u="none" cap="none" strike="noStrike">
                <a:solidFill>
                  <a:srgbClr val="FFFFFF"/>
                </a:solidFill>
                <a:latin typeface="Helvetica Neue"/>
                <a:ea typeface="Helvetica Neue"/>
                <a:cs typeface="Helvetica Neue"/>
                <a:sym typeface="Helvetica Neue"/>
              </a:rPr>
              <a:t>We shall now use the inRange function to loop over the image and check the rgb values of each pixel</a:t>
            </a:r>
            <a:endParaRPr sz="500"/>
          </a:p>
          <a:p>
            <a:pPr indent="0" lvl="0" marL="0" marR="0" rtl="0" algn="just">
              <a:lnSpc>
                <a:spcPct val="100000"/>
              </a:lnSpc>
              <a:spcBef>
                <a:spcPts val="0"/>
              </a:spcBef>
              <a:spcAft>
                <a:spcPts val="0"/>
              </a:spcAft>
              <a:buClr>
                <a:srgbClr val="FFFFFF"/>
              </a:buClr>
              <a:buSzPts val="1800"/>
              <a:buFont typeface="Helvetica Neue"/>
              <a:buNone/>
            </a:pPr>
            <a:r>
              <a:rPr b="0" i="0" lang="en" sz="1800" u="none" cap="none" strike="noStrike">
                <a:solidFill>
                  <a:srgbClr val="FFFFFF"/>
                </a:solidFill>
                <a:latin typeface="Helvetica Neue"/>
                <a:ea typeface="Helvetica Neue"/>
                <a:cs typeface="Helvetica Neue"/>
                <a:sym typeface="Helvetica Neue"/>
              </a:rPr>
              <a:t>The inRange function expects three arguments- the image to be processed, the lower limit of the color we want to detect, and the upper limit</a:t>
            </a:r>
            <a:endParaRPr sz="500"/>
          </a:p>
          <a:p>
            <a:pPr indent="0" lvl="0" marL="0" marR="0" rtl="0" algn="just">
              <a:lnSpc>
                <a:spcPct val="100000"/>
              </a:lnSpc>
              <a:spcBef>
                <a:spcPts val="0"/>
              </a:spcBef>
              <a:spcAft>
                <a:spcPts val="0"/>
              </a:spcAft>
              <a:buClr>
                <a:srgbClr val="FFFFFF"/>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FFFFFF"/>
              </a:buClr>
              <a:buSzPts val="1800"/>
              <a:buFont typeface="Helvetica Neue"/>
              <a:buNone/>
            </a:pPr>
            <a:r>
              <a:rPr b="0" i="0" lang="en" sz="1800" u="none" cap="none" strike="noStrike">
                <a:solidFill>
                  <a:srgbClr val="FFFFFF"/>
                </a:solidFill>
                <a:latin typeface="Helvetica Neue"/>
                <a:ea typeface="Helvetica Neue"/>
                <a:cs typeface="Helvetica Neue"/>
                <a:sym typeface="Helvetica Neue"/>
              </a:rPr>
              <a:t>It returns a binary mask with white pixels(255) representing green areas and black pixels(0) representing other areas</a:t>
            </a:r>
            <a:endParaRPr sz="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8"/>
          <p:cNvSpPr txBox="1"/>
          <p:nvPr/>
        </p:nvSpPr>
        <p:spPr>
          <a:xfrm>
            <a:off x="7143" y="752475"/>
            <a:ext cx="9129713" cy="363855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numpy as np</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argparse </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cv2</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 = argparse.ArgumentParser()</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ap.add_argument("-i", "--image", help = "image path")</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args = vars(ap.parse_args())</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img = cv2.imread(args[“image”])</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green = [50,70,60]</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diff = 49</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boundaries = [([green[2] - diff, green[1] - diff, green[0] - diff], [green[2] + diff, green[1] + diff, green[0] + diff])]</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lower = boundaries[0][0]</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upper = boundaries[0][1]</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lower = np.array(lower, dtype="uint8")</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upper = np.array(upper, dtype=“uint8”)</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mask = cv2.inRange(img, lower, upper)</a:t>
            </a:r>
            <a:endParaRPr sz="500">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9"/>
          <p:cNvSpPr txBox="1"/>
          <p:nvPr/>
        </p:nvSpPr>
        <p:spPr>
          <a:xfrm>
            <a:off x="199212" y="1190058"/>
            <a:ext cx="6295804" cy="1975466"/>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To calculate the percentage of pixels with green color, we simply calculate the ratio of white pixels in the binary mask to the total number of pixels in the image</a:t>
            </a:r>
            <a:endParaRPr sz="500"/>
          </a:p>
          <a:p>
            <a:pPr indent="0" lvl="0" marL="0" marR="0" rtl="0" algn="just">
              <a:lnSpc>
                <a:spcPct val="100000"/>
              </a:lnSpc>
              <a:spcBef>
                <a:spcPts val="0"/>
              </a:spcBef>
              <a:spcAft>
                <a:spcPts val="0"/>
              </a:spcAft>
              <a:buClr>
                <a:srgbClr val="FFFFFF"/>
              </a:buClr>
              <a:buSzPts val="1600"/>
              <a:buFont typeface="Helvetica Neue"/>
              <a:buNone/>
            </a:pPr>
            <a:r>
              <a:t/>
            </a:r>
            <a:endParaRPr b="0" i="0" sz="1600" u="none" cap="none" strike="noStrike">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To find the total number of pixels in the image, we do img.size / 3</a:t>
            </a:r>
            <a:endParaRPr sz="500"/>
          </a:p>
          <a:p>
            <a:pPr indent="0" lvl="0" marL="0" marR="0" rtl="0" algn="just">
              <a:lnSpc>
                <a:spcPct val="100000"/>
              </a:lnSpc>
              <a:spcBef>
                <a:spcPts val="0"/>
              </a:spcBef>
              <a:spcAft>
                <a:spcPts val="0"/>
              </a:spcAft>
              <a:buClr>
                <a:srgbClr val="FFFFFF"/>
              </a:buClr>
              <a:buSzPts val="1600"/>
              <a:buFont typeface="Helvetica Neue"/>
              <a:buNone/>
            </a:pPr>
            <a:r>
              <a:t/>
            </a:r>
            <a:endParaRPr b="0" i="0" sz="1600" u="none" cap="none" strike="noStrike">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We divide by 3 because img.size yields the number of pixels times the number of channels, which is 3.</a:t>
            </a:r>
            <a:endParaRPr sz="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40"/>
          <p:cNvSpPr txBox="1"/>
          <p:nvPr/>
        </p:nvSpPr>
        <p:spPr>
          <a:xfrm>
            <a:off x="7143" y="581025"/>
            <a:ext cx="9129713" cy="398145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numpy as np</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argparse </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cv2</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 = argparse.ArgumentParser()</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ap.add_argument("-i", "--image", help = "image path")</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args = vars(ap.parse_args())</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img = cv2.imread(args[“image”])</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green = [50,70,60]</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diff = 49</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boundaries = [([green[2] - diff, green[1] - diff, green[0] - diff], [green[2] + diff, green[1] + diff, green[0] + diff])]</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lower = boundaries[0][0]</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upper = boundaries[0][1]</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lower = np.array(lower, dtype="uint8")</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upper = np.array(upper, dtype=“uint8”)</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mask = cv2.inRange(img, lower, upper)</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ratio_g = cv2.countNonZero(mask)/(img.size/3)</a:t>
            </a:r>
            <a:endParaRPr sz="500">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41"/>
          <p:cNvSpPr txBox="1"/>
          <p:nvPr/>
        </p:nvSpPr>
        <p:spPr>
          <a:xfrm>
            <a:off x="978979" y="1899342"/>
            <a:ext cx="7186041" cy="1344816"/>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2200"/>
              <a:buFont typeface="Helvetica Neue"/>
              <a:buNone/>
            </a:pPr>
            <a:r>
              <a:rPr b="0" i="0" lang="en" sz="2200" u="none" cap="none" strike="noStrike">
                <a:solidFill>
                  <a:srgbClr val="FFFFFF"/>
                </a:solidFill>
                <a:latin typeface="Helvetica Neue"/>
                <a:ea typeface="Helvetica Neue"/>
                <a:cs typeface="Helvetica Neue"/>
                <a:sym typeface="Helvetica Neue"/>
              </a:rPr>
              <a:t>To print the percentage, simply multiply the ratio by 100</a:t>
            </a:r>
            <a:endParaRPr sz="500"/>
          </a:p>
          <a:p>
            <a:pPr indent="0" lvl="0" marL="0" marR="0" rtl="0" algn="just">
              <a:lnSpc>
                <a:spcPct val="100000"/>
              </a:lnSpc>
              <a:spcBef>
                <a:spcPts val="0"/>
              </a:spcBef>
              <a:spcAft>
                <a:spcPts val="0"/>
              </a:spcAft>
              <a:buClr>
                <a:srgbClr val="FFFFFF"/>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FFFFFF"/>
              </a:buClr>
              <a:buSzPts val="2200"/>
              <a:buFont typeface="Helvetica Neue"/>
              <a:buNone/>
            </a:pPr>
            <a:r>
              <a:rPr b="0" i="0" lang="en" sz="2200" u="none" cap="none" strike="noStrike">
                <a:solidFill>
                  <a:srgbClr val="FFFFFF"/>
                </a:solidFill>
                <a:latin typeface="Helvetica Neue"/>
                <a:ea typeface="Helvetica Neue"/>
                <a:cs typeface="Helvetica Neue"/>
                <a:sym typeface="Helvetica Neue"/>
              </a:rPr>
              <a:t>We also add the name of the image in the print statement </a:t>
            </a:r>
            <a:endParaRPr sz="500"/>
          </a:p>
          <a:p>
            <a:pPr indent="0" lvl="0" marL="0" marR="0" rtl="0" algn="just">
              <a:lnSpc>
                <a:spcPct val="100000"/>
              </a:lnSpc>
              <a:spcBef>
                <a:spcPts val="0"/>
              </a:spcBef>
              <a:spcAft>
                <a:spcPts val="0"/>
              </a:spcAft>
              <a:buClr>
                <a:srgbClr val="FFFFFF"/>
              </a:buClr>
              <a:buSzPts val="2200"/>
              <a:buFont typeface="Helvetica Neue"/>
              <a:buNone/>
            </a:pPr>
            <a:r>
              <a:rPr b="0" i="0" lang="en" sz="2200" u="none" cap="none" strike="noStrike">
                <a:solidFill>
                  <a:srgbClr val="FFFFFF"/>
                </a:solidFill>
                <a:latin typeface="Helvetica Neue"/>
                <a:ea typeface="Helvetica Neue"/>
                <a:cs typeface="Helvetica Neue"/>
                <a:sym typeface="Helvetica Neue"/>
              </a:rPr>
              <a:t>as the data format requires us to do so</a:t>
            </a:r>
            <a:endParaRPr sz="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42"/>
          <p:cNvSpPr txBox="1"/>
          <p:nvPr/>
        </p:nvSpPr>
        <p:spPr>
          <a:xfrm>
            <a:off x="7143" y="238125"/>
            <a:ext cx="9129713" cy="466725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numpy as np</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argparse </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cv2</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 = argparse.ArgumentParser()</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ap.add_argument("-i", "--image", help = "image path")</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args = vars(ap.parse_args())</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img = cv2.imread(args[“image”])</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green = [50,70,60]</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diff = 49</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boundaries = [([green[2] - diff, green[1] - diff, green[0] - diff], [green[2] + diff, green[1] + diff, green[0] + diff])]</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lower = boundaries[0][0]</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upper = boundaries[0][1]</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lower = np.array(lower, dtype="uint8")</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upper = np.array(upper, dtype=“uint8”)</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mask = cv2.inRange(img, lower, upper)</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ratio_g = cv2.countNonZero(mask)/(img.size/3)</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n = args["image"].find(".png")</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n = args["image"][:n]</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print(args["image"],n, np.round(ratio_g*100,2),sep=",")</a:t>
            </a:r>
            <a:endParaRPr sz="500">
              <a:latin typeface="Source Code Pro"/>
              <a:ea typeface="Source Code Pro"/>
              <a:cs typeface="Source Code Pro"/>
              <a:sym typeface="Source Code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43"/>
          <p:cNvSpPr txBox="1"/>
          <p:nvPr>
            <p:ph type="title"/>
          </p:nvPr>
        </p:nvSpPr>
        <p:spPr>
          <a:xfrm>
            <a:off x="666750" y="1700213"/>
            <a:ext cx="7810500" cy="1743075"/>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200"/>
              <a:buFont typeface="Helvetica Neue"/>
              <a:buNone/>
            </a:pPr>
            <a:r>
              <a:rPr b="0" i="0" lang="en" sz="4200" u="none" cap="none" strike="noStrike">
                <a:solidFill>
                  <a:srgbClr val="FFFFFF"/>
                </a:solidFill>
                <a:latin typeface="Helvetica Neue"/>
                <a:ea typeface="Helvetica Neue"/>
                <a:cs typeface="Helvetica Neue"/>
                <a:sym typeface="Helvetica Neue"/>
              </a:rPr>
              <a:t>Map-Reduce</a:t>
            </a:r>
            <a:endParaRPr sz="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44"/>
          <p:cNvSpPr txBox="1"/>
          <p:nvPr>
            <p:ph idx="1" type="body"/>
          </p:nvPr>
        </p:nvSpPr>
        <p:spPr>
          <a:xfrm>
            <a:off x="633413" y="666750"/>
            <a:ext cx="7877175" cy="3810000"/>
          </a:xfrm>
          <a:prstGeom prst="rect">
            <a:avLst/>
          </a:prstGeom>
          <a:noFill/>
          <a:ln>
            <a:noFill/>
          </a:ln>
        </p:spPr>
        <p:txBody>
          <a:bodyPr anchorCtr="0" anchor="ctr" bIns="19050" lIns="19050" spcFirstLastPara="1" rIns="19050" wrap="square" tIns="19050">
            <a:noAutofit/>
          </a:bodyPr>
          <a:lstStyle/>
          <a:p>
            <a:pPr indent="-247650" lvl="0" marL="241300" rtl="0" algn="l">
              <a:lnSpc>
                <a:spcPct val="100000"/>
              </a:lnSpc>
              <a:spcBef>
                <a:spcPts val="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We have written the mapper and the reducer functions in python. These can be executed using the streaming library of hadoop</a:t>
            </a:r>
            <a:endParaRPr sz="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7"/>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200"/>
              <a:buFont typeface="Helvetica Neue"/>
              <a:buNone/>
            </a:pPr>
            <a:r>
              <a:rPr b="0" i="0" lang="en" sz="4200" u="none" cap="none" strike="noStrike">
                <a:solidFill>
                  <a:srgbClr val="FFFFFF"/>
                </a:solidFill>
                <a:latin typeface="Helvetica Neue"/>
                <a:ea typeface="Helvetica Neue"/>
                <a:cs typeface="Helvetica Neue"/>
                <a:sym typeface="Helvetica Neue"/>
              </a:rPr>
              <a:t>About our project</a:t>
            </a:r>
            <a:endParaRPr sz="500"/>
          </a:p>
        </p:txBody>
      </p:sp>
      <p:sp>
        <p:nvSpPr>
          <p:cNvPr id="111" name="Google Shape;111;p27"/>
          <p:cNvSpPr txBox="1"/>
          <p:nvPr/>
        </p:nvSpPr>
        <p:spPr>
          <a:xfrm>
            <a:off x="280419" y="1439627"/>
            <a:ext cx="8278499" cy="2264245"/>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Our project aims to segregate areas of Bangalore into two categories - those with over 50% greenery and the rest using satellite images.</a:t>
            </a:r>
            <a:endParaRPr sz="500"/>
          </a:p>
          <a:p>
            <a:pPr indent="0" lvl="0" marL="0" marR="0" rtl="0" algn="just">
              <a:lnSpc>
                <a:spcPct val="100000"/>
              </a:lnSpc>
              <a:spcBef>
                <a:spcPts val="0"/>
              </a:spcBef>
              <a:spcAft>
                <a:spcPts val="0"/>
              </a:spcAft>
              <a:buClr>
                <a:srgbClr val="FFFFFF"/>
              </a:buClr>
              <a:buSzPts val="2100"/>
              <a:buFont typeface="Helvetica Neue"/>
              <a:buNone/>
            </a:pPr>
            <a:r>
              <a:t/>
            </a:r>
            <a:endParaRPr b="0" i="0" sz="2100" u="none" cap="none" strike="noStrike">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FFFFFF"/>
              </a:buClr>
              <a:buSzPts val="2100"/>
              <a:buFont typeface="Helvetica Neue"/>
              <a:buNone/>
            </a:pPr>
            <a:r>
              <a:rPr b="0" i="0" lang="en" sz="2100" u="none" cap="none" strike="noStrike">
                <a:solidFill>
                  <a:srgbClr val="FFFFFF"/>
                </a:solidFill>
                <a:latin typeface="Helvetica Neue"/>
                <a:ea typeface="Helvetica Neue"/>
                <a:cs typeface="Helvetica Neue"/>
                <a:sym typeface="Helvetica Neue"/>
              </a:rPr>
              <a:t>In order to implement this, we have used OpenCV (for identifying green areas in satellite images) for image processing and Hadoop map reduce for counting the number of areas with over 50% green cover.</a:t>
            </a:r>
            <a:endParaRPr sz="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45"/>
          <p:cNvSpPr txBox="1"/>
          <p:nvPr>
            <p:ph idx="1" type="body"/>
          </p:nvPr>
        </p:nvSpPr>
        <p:spPr>
          <a:xfrm>
            <a:off x="633413" y="666750"/>
            <a:ext cx="7877100" cy="3810000"/>
          </a:xfrm>
          <a:prstGeom prst="rect">
            <a:avLst/>
          </a:prstGeom>
        </p:spPr>
        <p:txBody>
          <a:bodyPr anchorCtr="0" anchor="ctr" bIns="19050" lIns="19050" spcFirstLastPara="1" rIns="19050" wrap="square" tIns="19050">
            <a:noAutofit/>
          </a:bodyPr>
          <a:lstStyle/>
          <a:p>
            <a:pPr indent="0" lvl="0" marL="0" rtl="0" algn="l">
              <a:spcBef>
                <a:spcPts val="2200"/>
              </a:spcBef>
              <a:spcAft>
                <a:spcPts val="0"/>
              </a:spcAft>
              <a:buNone/>
            </a:pPr>
            <a:r>
              <a:t/>
            </a:r>
            <a:endParaRPr/>
          </a:p>
        </p:txBody>
      </p:sp>
      <p:pic>
        <p:nvPicPr>
          <p:cNvPr id="203" name="Google Shape;203;p45"/>
          <p:cNvPicPr preferRelativeResize="0"/>
          <p:nvPr/>
        </p:nvPicPr>
        <p:blipFill>
          <a:blip r:embed="rId3">
            <a:alphaModFix/>
          </a:blip>
          <a:stretch>
            <a:fillRect/>
          </a:stretch>
        </p:blipFill>
        <p:spPr>
          <a:xfrm>
            <a:off x="176213" y="257175"/>
            <a:ext cx="8791575" cy="4629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46"/>
          <p:cNvSpPr txBox="1"/>
          <p:nvPr>
            <p:ph type="title"/>
          </p:nvPr>
        </p:nvSpPr>
        <p:spPr>
          <a:xfrm>
            <a:off x="666750" y="1700213"/>
            <a:ext cx="7810500" cy="1743075"/>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200"/>
              <a:buFont typeface="Helvetica Neue"/>
              <a:buNone/>
            </a:pPr>
            <a:r>
              <a:rPr b="0" i="0" lang="en" sz="4200" u="none" cap="none" strike="noStrike">
                <a:solidFill>
                  <a:srgbClr val="FFFFFF"/>
                </a:solidFill>
                <a:latin typeface="Helvetica Neue"/>
                <a:ea typeface="Helvetica Neue"/>
                <a:cs typeface="Helvetica Neue"/>
                <a:sym typeface="Helvetica Neue"/>
              </a:rPr>
              <a:t>Mapper function</a:t>
            </a:r>
            <a:endParaRPr sz="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47"/>
          <p:cNvSpPr txBox="1"/>
          <p:nvPr>
            <p:ph idx="1" type="body"/>
          </p:nvPr>
        </p:nvSpPr>
        <p:spPr>
          <a:xfrm>
            <a:off x="633413" y="666750"/>
            <a:ext cx="7877175" cy="3810000"/>
          </a:xfrm>
          <a:prstGeom prst="rect">
            <a:avLst/>
          </a:prstGeom>
          <a:noFill/>
          <a:ln>
            <a:noFill/>
          </a:ln>
        </p:spPr>
        <p:txBody>
          <a:bodyPr anchorCtr="0" anchor="ctr" bIns="19050" lIns="19050" spcFirstLastPara="1" rIns="19050" wrap="square" tIns="19050">
            <a:noAutofit/>
          </a:bodyPr>
          <a:lstStyle/>
          <a:p>
            <a:pPr indent="-247650" lvl="0" marL="241300" rtl="0" algn="l">
              <a:lnSpc>
                <a:spcPct val="100000"/>
              </a:lnSpc>
              <a:spcBef>
                <a:spcPts val="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The input data format is as follows: &lt;file_name&gt;,&lt;area_name&gt;,&lt;percentage of green cover&gt;</a:t>
            </a:r>
            <a:endParaRPr sz="500"/>
          </a:p>
          <a:p>
            <a:pPr indent="-247650" lvl="0" marL="241300" rtl="0" algn="l">
              <a:lnSpc>
                <a:spcPct val="100000"/>
              </a:lnSpc>
              <a:spcBef>
                <a:spcPts val="220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So in our program, we read the data line by line, storing these three values in a list using the split function</a:t>
            </a:r>
            <a:endParaRPr sz="500"/>
          </a:p>
          <a:p>
            <a:pPr indent="-247650" lvl="0" marL="241300" rtl="0" algn="l">
              <a:lnSpc>
                <a:spcPct val="100000"/>
              </a:lnSpc>
              <a:spcBef>
                <a:spcPts val="220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Adding </a:t>
            </a:r>
            <a:r>
              <a:rPr i="0" lang="en" sz="1800" u="none" cap="none" strike="noStrike">
                <a:solidFill>
                  <a:srgbClr val="FFFFFF"/>
                </a:solidFill>
                <a:latin typeface="Source Code Pro"/>
                <a:ea typeface="Source Code Pro"/>
                <a:cs typeface="Source Code Pro"/>
                <a:sym typeface="Source Code Pro"/>
              </a:rPr>
              <a:t>#!/usr/bin/python3</a:t>
            </a:r>
            <a:r>
              <a:rPr b="0" i="0" lang="en" sz="1800" u="none" cap="none" strike="noStrike">
                <a:solidFill>
                  <a:srgbClr val="FFFFFF"/>
                </a:solidFill>
                <a:latin typeface="Helvetica Neue"/>
                <a:ea typeface="Helvetica Neue"/>
                <a:cs typeface="Helvetica Neue"/>
                <a:sym typeface="Helvetica Neue"/>
              </a:rPr>
              <a:t> at the start of the file would make the file executable.</a:t>
            </a:r>
            <a:endParaRPr sz="500"/>
          </a:p>
          <a:p>
            <a:pPr indent="-247650" lvl="0" marL="241300" rtl="0" algn="l">
              <a:lnSpc>
                <a:spcPct val="100000"/>
              </a:lnSpc>
              <a:spcBef>
                <a:spcPts val="220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We also use the </a:t>
            </a:r>
            <a:r>
              <a:rPr lang="en">
                <a:latin typeface="Source Code Pro"/>
                <a:ea typeface="Source Code Pro"/>
                <a:cs typeface="Source Code Pro"/>
                <a:sym typeface="Source Code Pro"/>
              </a:rPr>
              <a:t>sys</a:t>
            </a:r>
            <a:r>
              <a:rPr b="0" i="0" lang="en" sz="1800" u="none" cap="none" strike="noStrike">
                <a:solidFill>
                  <a:srgbClr val="FFFFFF"/>
                </a:solidFill>
                <a:latin typeface="Helvetica Neue"/>
                <a:ea typeface="Helvetica Neue"/>
                <a:cs typeface="Helvetica Neue"/>
                <a:sym typeface="Helvetica Neue"/>
              </a:rPr>
              <a:t> library to read input from stdin.</a:t>
            </a:r>
            <a:endParaRPr sz="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48"/>
          <p:cNvSpPr txBox="1"/>
          <p:nvPr/>
        </p:nvSpPr>
        <p:spPr>
          <a:xfrm>
            <a:off x="2830950" y="1848450"/>
            <a:ext cx="3482100" cy="144660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#!/usr/bin/python3</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import sys</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t/>
            </a:r>
            <a:endParaRPr i="0" sz="14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for line in sys.stdin:</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	line = line.strip()</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	words = line.split(",")</a:t>
            </a:r>
            <a:endParaRPr sz="500">
              <a:latin typeface="Source Code Pro"/>
              <a:ea typeface="Source Code Pro"/>
              <a:cs typeface="Source Code Pro"/>
              <a:sym typeface="Source Code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9"/>
          <p:cNvSpPr txBox="1"/>
          <p:nvPr>
            <p:ph idx="1" type="body"/>
          </p:nvPr>
        </p:nvSpPr>
        <p:spPr>
          <a:xfrm>
            <a:off x="633413" y="666750"/>
            <a:ext cx="7877175" cy="3810000"/>
          </a:xfrm>
          <a:prstGeom prst="rect">
            <a:avLst/>
          </a:prstGeom>
          <a:noFill/>
          <a:ln>
            <a:noFill/>
          </a:ln>
        </p:spPr>
        <p:txBody>
          <a:bodyPr anchorCtr="0" anchor="ctr" bIns="19050" lIns="19050" spcFirstLastPara="1" rIns="19050" wrap="square" tIns="19050">
            <a:noAutofit/>
          </a:bodyPr>
          <a:lstStyle/>
          <a:p>
            <a:pPr indent="-247650" lvl="0" marL="241300" rtl="0" algn="l">
              <a:lnSpc>
                <a:spcPct val="100000"/>
              </a:lnSpc>
              <a:spcBef>
                <a:spcPts val="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The percentage is the last argument according to the chosen data format.</a:t>
            </a:r>
            <a:endParaRPr sz="500"/>
          </a:p>
          <a:p>
            <a:pPr indent="-247650" lvl="0" marL="241300" rtl="0" algn="l">
              <a:lnSpc>
                <a:spcPct val="100000"/>
              </a:lnSpc>
              <a:spcBef>
                <a:spcPts val="220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Hence we will compare its value with the threshold (50%) and print either (“G”,1) denoting green area with count 1 or (“C”, 1) denoting area with less greenery with count 1</a:t>
            </a:r>
            <a:endParaRPr sz="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50"/>
          <p:cNvSpPr txBox="1"/>
          <p:nvPr/>
        </p:nvSpPr>
        <p:spPr>
          <a:xfrm>
            <a:off x="1746752" y="1452600"/>
            <a:ext cx="5650500" cy="223830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#!/usr/bin/python3</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import sys</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t/>
            </a:r>
            <a:endParaRPr i="0" sz="14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for line in sys.stdin:</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	line = line.strip()</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	words = line.split(",")</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	if (float(words[len(words) - 1]) &gt; 50):</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		print("G", 1)</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	else:</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		print("C", 1)</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400"/>
              <a:buFont typeface="Lemon"/>
              <a:buNone/>
            </a:pPr>
            <a:r>
              <a:rPr i="0" lang="en" sz="1400" u="none" cap="none" strike="noStrike">
                <a:solidFill>
                  <a:srgbClr val="FFFFFF"/>
                </a:solidFill>
                <a:latin typeface="Source Code Pro"/>
                <a:ea typeface="Source Code Pro"/>
                <a:cs typeface="Source Code Pro"/>
                <a:sym typeface="Source Code Pro"/>
              </a:rPr>
              <a:t>	</a:t>
            </a:r>
            <a:endParaRPr sz="500">
              <a:latin typeface="Source Code Pro"/>
              <a:ea typeface="Source Code Pro"/>
              <a:cs typeface="Source Code Pro"/>
              <a:sym typeface="Source Code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51"/>
          <p:cNvSpPr txBox="1"/>
          <p:nvPr>
            <p:ph type="title"/>
          </p:nvPr>
        </p:nvSpPr>
        <p:spPr>
          <a:xfrm>
            <a:off x="666750" y="1700213"/>
            <a:ext cx="7810500" cy="1743075"/>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200"/>
              <a:buFont typeface="Helvetica Neue"/>
              <a:buNone/>
            </a:pPr>
            <a:r>
              <a:rPr b="0" i="0" lang="en" sz="4200" u="none" cap="none" strike="noStrike">
                <a:solidFill>
                  <a:srgbClr val="FFFFFF"/>
                </a:solidFill>
                <a:latin typeface="Helvetica Neue"/>
                <a:ea typeface="Helvetica Neue"/>
                <a:cs typeface="Helvetica Neue"/>
                <a:sym typeface="Helvetica Neue"/>
              </a:rPr>
              <a:t>Reducer function</a:t>
            </a:r>
            <a:endParaRPr sz="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52"/>
          <p:cNvSpPr txBox="1"/>
          <p:nvPr>
            <p:ph idx="1" type="body"/>
          </p:nvPr>
        </p:nvSpPr>
        <p:spPr>
          <a:xfrm>
            <a:off x="633413" y="666750"/>
            <a:ext cx="7877175" cy="3810000"/>
          </a:xfrm>
          <a:prstGeom prst="rect">
            <a:avLst/>
          </a:prstGeom>
          <a:noFill/>
          <a:ln>
            <a:noFill/>
          </a:ln>
        </p:spPr>
        <p:txBody>
          <a:bodyPr anchorCtr="0" anchor="ctr" bIns="19050" lIns="19050" spcFirstLastPara="1" rIns="19050" wrap="square" tIns="19050">
            <a:noAutofit/>
          </a:bodyPr>
          <a:lstStyle/>
          <a:p>
            <a:pPr indent="-247650" lvl="0" marL="241300" rtl="0" algn="l">
              <a:lnSpc>
                <a:spcPct val="100000"/>
              </a:lnSpc>
              <a:spcBef>
                <a:spcPts val="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The reducer function acts on the tuples produced by the mapper function which are grouped by hadoop</a:t>
            </a:r>
            <a:endParaRPr sz="500"/>
          </a:p>
          <a:p>
            <a:pPr indent="-247650" lvl="0" marL="241300" rtl="0" algn="l">
              <a:lnSpc>
                <a:spcPct val="100000"/>
              </a:lnSpc>
              <a:spcBef>
                <a:spcPts val="220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The input data format is as follows : “G/C” 1</a:t>
            </a:r>
            <a:endParaRPr sz="500"/>
          </a:p>
          <a:p>
            <a:pPr indent="-247650" lvl="0" marL="241300" rtl="0" algn="l">
              <a:lnSpc>
                <a:spcPct val="100000"/>
              </a:lnSpc>
              <a:spcBef>
                <a:spcPts val="220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We need to count the number of G’s and C’s. This can be done by adding up their count values (second word in each line of input)</a:t>
            </a:r>
            <a:endParaRPr sz="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53"/>
          <p:cNvSpPr txBox="1"/>
          <p:nvPr>
            <p:ph idx="1" type="body"/>
          </p:nvPr>
        </p:nvSpPr>
        <p:spPr>
          <a:xfrm>
            <a:off x="633413" y="666750"/>
            <a:ext cx="7877175" cy="3810000"/>
          </a:xfrm>
          <a:prstGeom prst="rect">
            <a:avLst/>
          </a:prstGeom>
          <a:noFill/>
          <a:ln>
            <a:noFill/>
          </a:ln>
        </p:spPr>
        <p:txBody>
          <a:bodyPr anchorCtr="0" anchor="ctr" bIns="19050" lIns="19050" spcFirstLastPara="1" rIns="19050" wrap="square" tIns="19050">
            <a:noAutofit/>
          </a:bodyPr>
          <a:lstStyle/>
          <a:p>
            <a:pPr indent="-247650" lvl="0" marL="241300" rtl="0" algn="l">
              <a:lnSpc>
                <a:spcPct val="100000"/>
              </a:lnSpc>
              <a:spcBef>
                <a:spcPts val="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The program will run through each line of the input, and the current tuple is compared with the previous tuple. If they’re the same, then the count variable is incremented.</a:t>
            </a:r>
            <a:endParaRPr sz="500"/>
          </a:p>
          <a:p>
            <a:pPr indent="-247650" lvl="0" marL="241300" rtl="0" algn="l">
              <a:lnSpc>
                <a:spcPct val="100000"/>
              </a:lnSpc>
              <a:spcBef>
                <a:spcPts val="220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When the current tuple is different from the previous tuple, the previous tuple’s count has been found out and the count variable is initialised to one for the current tuple.</a:t>
            </a:r>
            <a:endParaRPr sz="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54"/>
          <p:cNvSpPr txBox="1"/>
          <p:nvPr/>
        </p:nvSpPr>
        <p:spPr>
          <a:xfrm>
            <a:off x="1795202" y="742950"/>
            <a:ext cx="5553596" cy="365760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#!/usr/bin/python3</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import sys</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t/>
            </a:r>
            <a:endParaRPr i="0" sz="13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current_word = None</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current_count = 0</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word = None</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for line in sys.stdin:</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	line = line.strip()</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	word,count = line.split()</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	count = int(count)</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	if (current_word == word):</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		current_count += count</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	else:</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		if current_word:</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			print(current_word, current_count)</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		current_count = count</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		current_word = word</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if current_word == word:</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300"/>
              <a:buFont typeface="Lemon"/>
              <a:buNone/>
            </a:pPr>
            <a:r>
              <a:rPr i="0" lang="en" sz="1300" u="none" cap="none" strike="noStrike">
                <a:solidFill>
                  <a:srgbClr val="FFFFFF"/>
                </a:solidFill>
                <a:latin typeface="Source Code Pro"/>
                <a:ea typeface="Source Code Pro"/>
                <a:cs typeface="Source Code Pro"/>
                <a:sym typeface="Source Code Pro"/>
              </a:rPr>
              <a:t>	print(current_word, current_count)</a:t>
            </a:r>
            <a:endParaRPr sz="500">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8"/>
          <p:cNvSpPr txBox="1"/>
          <p:nvPr>
            <p:ph type="title"/>
          </p:nvPr>
        </p:nvSpPr>
        <p:spPr>
          <a:xfrm>
            <a:off x="666750" y="1700213"/>
            <a:ext cx="7810500" cy="1743075"/>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200"/>
              <a:buFont typeface="Helvetica Neue"/>
              <a:buNone/>
            </a:pPr>
            <a:r>
              <a:rPr b="0" i="0" lang="en" sz="4200" u="none" cap="none" strike="noStrike">
                <a:solidFill>
                  <a:srgbClr val="FFFFFF"/>
                </a:solidFill>
                <a:latin typeface="Helvetica Neue"/>
                <a:ea typeface="Helvetica Neue"/>
                <a:cs typeface="Helvetica Neue"/>
                <a:sym typeface="Helvetica Neue"/>
              </a:rPr>
              <a:t>OpenCV </a:t>
            </a:r>
            <a:endParaRPr sz="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55"/>
          <p:cNvSpPr txBox="1"/>
          <p:nvPr>
            <p:ph idx="1" type="body"/>
          </p:nvPr>
        </p:nvSpPr>
        <p:spPr>
          <a:xfrm>
            <a:off x="633413" y="666750"/>
            <a:ext cx="7877175" cy="3810000"/>
          </a:xfrm>
          <a:prstGeom prst="rect">
            <a:avLst/>
          </a:prstGeom>
          <a:noFill/>
          <a:ln>
            <a:noFill/>
          </a:ln>
        </p:spPr>
        <p:txBody>
          <a:bodyPr anchorCtr="0" anchor="ctr" bIns="19050" lIns="19050" spcFirstLastPara="1" rIns="19050" wrap="square" tIns="19050">
            <a:noAutofit/>
          </a:bodyPr>
          <a:lstStyle/>
          <a:p>
            <a:pPr indent="-247650" lvl="0" marL="241300" rtl="0" algn="l">
              <a:lnSpc>
                <a:spcPct val="100000"/>
              </a:lnSpc>
              <a:spcBef>
                <a:spcPts val="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Here, </a:t>
            </a:r>
            <a:endParaRPr sz="500"/>
          </a:p>
          <a:p>
            <a:pPr indent="0" lvl="0" marL="241300" rtl="0" algn="l">
              <a:lnSpc>
                <a:spcPct val="100000"/>
              </a:lnSpc>
              <a:spcBef>
                <a:spcPts val="2200"/>
              </a:spcBef>
              <a:spcAft>
                <a:spcPts val="0"/>
              </a:spcAft>
              <a:buNone/>
            </a:pPr>
            <a:r>
              <a:rPr lang="en" sz="1700">
                <a:latin typeface="Source Code Pro"/>
                <a:ea typeface="Source Code Pro"/>
                <a:cs typeface="Source Code Pro"/>
                <a:sym typeface="Source Code Pro"/>
              </a:rPr>
              <a:t>1.</a:t>
            </a:r>
            <a:r>
              <a:rPr lang="en" sz="1700">
                <a:latin typeface="Source Code Pro"/>
                <a:ea typeface="Source Code Pro"/>
                <a:cs typeface="Source Code Pro"/>
                <a:sym typeface="Source Code Pro"/>
              </a:rPr>
              <a:t>current_word</a:t>
            </a:r>
            <a:r>
              <a:rPr lang="en" sz="1700">
                <a:latin typeface="Lemon"/>
                <a:ea typeface="Lemon"/>
                <a:cs typeface="Lemon"/>
                <a:sym typeface="Lemon"/>
              </a:rPr>
              <a:t> </a:t>
            </a:r>
            <a:r>
              <a:rPr lang="en" sz="1700">
                <a:latin typeface="Helvetica Neue"/>
                <a:ea typeface="Helvetica Neue"/>
                <a:cs typeface="Helvetica Neue"/>
                <a:sym typeface="Helvetica Neue"/>
              </a:rPr>
              <a:t>is used to store the previous tuple </a:t>
            </a:r>
            <a:endParaRPr sz="1700">
              <a:latin typeface="Helvetica Neue"/>
              <a:ea typeface="Helvetica Neue"/>
              <a:cs typeface="Helvetica Neue"/>
              <a:sym typeface="Helvetica Neue"/>
            </a:endParaRPr>
          </a:p>
          <a:p>
            <a:pPr indent="0" lvl="0" marL="241300" rtl="0" algn="l">
              <a:lnSpc>
                <a:spcPct val="100000"/>
              </a:lnSpc>
              <a:spcBef>
                <a:spcPts val="2200"/>
              </a:spcBef>
              <a:spcAft>
                <a:spcPts val="0"/>
              </a:spcAft>
              <a:buNone/>
            </a:pPr>
            <a:r>
              <a:rPr lang="en" sz="1700">
                <a:latin typeface="Source Code Pro"/>
                <a:ea typeface="Source Code Pro"/>
                <a:cs typeface="Source Code Pro"/>
                <a:sym typeface="Source Code Pro"/>
              </a:rPr>
              <a:t>2.</a:t>
            </a:r>
            <a:r>
              <a:rPr lang="en" sz="1700">
                <a:latin typeface="Source Code Pro"/>
                <a:ea typeface="Source Code Pro"/>
                <a:cs typeface="Source Code Pro"/>
                <a:sym typeface="Source Code Pro"/>
              </a:rPr>
              <a:t>current_count</a:t>
            </a:r>
            <a:r>
              <a:rPr lang="en" sz="1700">
                <a:latin typeface="Lemon"/>
                <a:ea typeface="Lemon"/>
                <a:cs typeface="Lemon"/>
                <a:sym typeface="Lemon"/>
              </a:rPr>
              <a:t> </a:t>
            </a:r>
            <a:r>
              <a:rPr lang="en" sz="1700">
                <a:latin typeface="Helvetica Neue"/>
                <a:ea typeface="Helvetica Neue"/>
                <a:cs typeface="Helvetica Neue"/>
                <a:sym typeface="Helvetica Neue"/>
              </a:rPr>
              <a:t>is used to store the count of the </a:t>
            </a:r>
            <a:r>
              <a:rPr lang="en" sz="1700"/>
              <a:t>previous</a:t>
            </a:r>
            <a:r>
              <a:rPr lang="en" sz="1700">
                <a:latin typeface="Helvetica Neue"/>
                <a:ea typeface="Helvetica Neue"/>
                <a:cs typeface="Helvetica Neue"/>
                <a:sym typeface="Helvetica Neue"/>
              </a:rPr>
              <a:t> tuple</a:t>
            </a:r>
            <a:endParaRPr sz="1700">
              <a:latin typeface="Helvetica Neue"/>
              <a:ea typeface="Helvetica Neue"/>
              <a:cs typeface="Helvetica Neue"/>
              <a:sym typeface="Helvetica Neue"/>
            </a:endParaRPr>
          </a:p>
          <a:p>
            <a:pPr indent="0" lvl="0" marL="241300" rtl="0" algn="l">
              <a:lnSpc>
                <a:spcPct val="100000"/>
              </a:lnSpc>
              <a:spcBef>
                <a:spcPts val="2200"/>
              </a:spcBef>
              <a:spcAft>
                <a:spcPts val="0"/>
              </a:spcAft>
              <a:buNone/>
            </a:pPr>
            <a:r>
              <a:rPr lang="en" sz="1700">
                <a:latin typeface="Source Code Pro"/>
                <a:ea typeface="Source Code Pro"/>
                <a:cs typeface="Source Code Pro"/>
                <a:sym typeface="Source Code Pro"/>
              </a:rPr>
              <a:t>3.</a:t>
            </a:r>
            <a:r>
              <a:rPr lang="en" sz="1700">
                <a:latin typeface="Source Code Pro"/>
                <a:ea typeface="Source Code Pro"/>
                <a:cs typeface="Source Code Pro"/>
                <a:sym typeface="Source Code Pro"/>
              </a:rPr>
              <a:t>word,count</a:t>
            </a:r>
            <a:r>
              <a:rPr lang="en" sz="1700">
                <a:latin typeface="Lemon"/>
                <a:ea typeface="Lemon"/>
                <a:cs typeface="Lemon"/>
                <a:sym typeface="Lemon"/>
              </a:rPr>
              <a:t> </a:t>
            </a:r>
            <a:r>
              <a:rPr lang="en" sz="1700">
                <a:latin typeface="Helvetica Neue"/>
                <a:ea typeface="Helvetica Neue"/>
                <a:cs typeface="Helvetica Neue"/>
                <a:sym typeface="Helvetica Neue"/>
              </a:rPr>
              <a:t>will store “G/C” and 1 respectively.</a:t>
            </a:r>
            <a:endParaRPr sz="1700">
              <a:latin typeface="Helvetica Neue"/>
              <a:ea typeface="Helvetica Neue"/>
              <a:cs typeface="Helvetica Neue"/>
              <a:sym typeface="Helvetica Neue"/>
            </a:endParaRPr>
          </a:p>
          <a:p>
            <a:pPr indent="0" lvl="0" marL="241300" rtl="0" algn="l">
              <a:lnSpc>
                <a:spcPct val="100000"/>
              </a:lnSpc>
              <a:spcBef>
                <a:spcPts val="2200"/>
              </a:spcBef>
              <a:spcAft>
                <a:spcPts val="0"/>
              </a:spcAft>
              <a:buNone/>
            </a:pPr>
            <a:r>
              <a:rPr lang="en" sz="1700"/>
              <a:t>4.</a:t>
            </a:r>
            <a:r>
              <a:rPr lang="en" sz="1700">
                <a:latin typeface="Helvetica Neue"/>
                <a:ea typeface="Helvetica Neue"/>
                <a:cs typeface="Helvetica Neue"/>
                <a:sym typeface="Helvetica Neue"/>
              </a:rPr>
              <a:t>The </a:t>
            </a:r>
            <a:r>
              <a:rPr lang="en" sz="1700">
                <a:latin typeface="Source Code Pro"/>
                <a:ea typeface="Source Code Pro"/>
                <a:cs typeface="Source Code Pro"/>
                <a:sym typeface="Source Code Pro"/>
              </a:rPr>
              <a:t>count</a:t>
            </a:r>
            <a:r>
              <a:rPr lang="en" sz="1700">
                <a:latin typeface="Lemon"/>
                <a:ea typeface="Lemon"/>
                <a:cs typeface="Lemon"/>
                <a:sym typeface="Lemon"/>
              </a:rPr>
              <a:t> </a:t>
            </a:r>
            <a:r>
              <a:rPr lang="en" sz="1700">
                <a:latin typeface="Helvetica Neue"/>
                <a:ea typeface="Helvetica Neue"/>
                <a:cs typeface="Helvetica Neue"/>
                <a:sym typeface="Helvetica Neue"/>
              </a:rPr>
              <a:t>variable is used to make the program more generic, even though in this application, it will always be 1.</a:t>
            </a: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56"/>
          <p:cNvSpPr txBox="1"/>
          <p:nvPr>
            <p:ph idx="1" type="body"/>
          </p:nvPr>
        </p:nvSpPr>
        <p:spPr>
          <a:xfrm>
            <a:off x="633413" y="666750"/>
            <a:ext cx="7877175" cy="3810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None/>
            </a:pPr>
            <a:r>
              <a:rPr b="0" i="0" lang="en" sz="1800" u="none" cap="none" strike="noStrike">
                <a:solidFill>
                  <a:srgbClr val="FFFFFF"/>
                </a:solidFill>
                <a:latin typeface="Helvetica Neue"/>
                <a:ea typeface="Helvetica Neue"/>
                <a:cs typeface="Helvetica Neue"/>
                <a:sym typeface="Helvetica Neue"/>
              </a:rPr>
              <a:t>After running the reducer program on our dataset, we got the following output.</a:t>
            </a:r>
            <a:endParaRPr sz="500"/>
          </a:p>
          <a:p>
            <a:pPr indent="0" lvl="2" marL="0" rtl="0" algn="l">
              <a:lnSpc>
                <a:spcPct val="100000"/>
              </a:lnSpc>
              <a:spcBef>
                <a:spcPts val="2200"/>
              </a:spcBef>
              <a:spcAft>
                <a:spcPts val="0"/>
              </a:spcAft>
              <a:buSzPts val="1800"/>
              <a:buFont typeface="Lemon"/>
              <a:buNone/>
            </a:pPr>
            <a:r>
              <a:rPr lang="en" sz="1600">
                <a:latin typeface="Source Code Pro"/>
                <a:ea typeface="Source Code Pro"/>
                <a:cs typeface="Source Code Pro"/>
                <a:sym typeface="Source Code Pro"/>
              </a:rPr>
              <a:t>('C', 28)	</a:t>
            </a:r>
            <a:endParaRPr sz="1600">
              <a:latin typeface="Source Code Pro"/>
              <a:ea typeface="Source Code Pro"/>
              <a:cs typeface="Source Code Pro"/>
              <a:sym typeface="Source Code Pro"/>
            </a:endParaRPr>
          </a:p>
          <a:p>
            <a:pPr indent="0" lvl="2" marL="0" rtl="0" algn="l">
              <a:lnSpc>
                <a:spcPct val="100000"/>
              </a:lnSpc>
              <a:spcBef>
                <a:spcPts val="2200"/>
              </a:spcBef>
              <a:spcAft>
                <a:spcPts val="0"/>
              </a:spcAft>
              <a:buSzPts val="1800"/>
              <a:buFont typeface="Lemon"/>
              <a:buNone/>
            </a:pPr>
            <a:r>
              <a:rPr lang="en" sz="1600">
                <a:latin typeface="Source Code Pro"/>
                <a:ea typeface="Source Code Pro"/>
                <a:cs typeface="Source Code Pro"/>
                <a:sym typeface="Source Code Pro"/>
              </a:rPr>
              <a:t>('G',  8)	</a:t>
            </a:r>
            <a:endParaRPr sz="1600">
              <a:latin typeface="Source Code Pro"/>
              <a:ea typeface="Source Code Pro"/>
              <a:cs typeface="Source Code Pro"/>
              <a:sym typeface="Source Code Pro"/>
            </a:endParaRPr>
          </a:p>
          <a:p>
            <a:pPr indent="0" lvl="6" marL="0" rtl="0" algn="l">
              <a:lnSpc>
                <a:spcPct val="100000"/>
              </a:lnSpc>
              <a:spcBef>
                <a:spcPts val="2200"/>
              </a:spcBef>
              <a:spcAft>
                <a:spcPts val="0"/>
              </a:spcAft>
              <a:buClr>
                <a:srgbClr val="FFFFFF"/>
              </a:buClr>
              <a:buSzPts val="1800"/>
              <a:buFont typeface="Helvetica Neue"/>
              <a:buNone/>
            </a:pPr>
            <a:r>
              <a:rPr b="0" i="0" lang="en" sz="1800" u="none" cap="none" strike="noStrike">
                <a:solidFill>
                  <a:srgbClr val="FFFFFF"/>
                </a:solidFill>
                <a:latin typeface="Helvetica Neue"/>
                <a:ea typeface="Helvetica Neue"/>
                <a:cs typeface="Helvetica Neue"/>
                <a:sym typeface="Helvetica Neue"/>
              </a:rPr>
              <a:t>This means that there were 8 areas with green cover over 50%, and 28  areas that didn’t meet the criteria.</a:t>
            </a:r>
            <a:endParaRPr sz="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57"/>
          <p:cNvSpPr txBox="1"/>
          <p:nvPr>
            <p:ph type="title"/>
          </p:nvPr>
        </p:nvSpPr>
        <p:spPr>
          <a:xfrm>
            <a:off x="666750" y="1700213"/>
            <a:ext cx="7810500" cy="1743075"/>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200"/>
              <a:buFont typeface="Helvetica Neue"/>
              <a:buNone/>
            </a:pPr>
            <a:r>
              <a:rPr b="0" i="0" lang="en" sz="4200" u="none" cap="none" strike="noStrike">
                <a:solidFill>
                  <a:srgbClr val="FFFFFF"/>
                </a:solidFill>
                <a:latin typeface="Helvetica Neue"/>
                <a:ea typeface="Helvetica Neue"/>
                <a:cs typeface="Helvetica Neue"/>
                <a:sym typeface="Helvetica Neue"/>
              </a:rPr>
              <a:t>Hadoop</a:t>
            </a:r>
            <a:endParaRPr sz="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58"/>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p>
            <a:pPr indent="-336550" lvl="0" marL="241300" rtl="0" algn="l">
              <a:spcBef>
                <a:spcPts val="0"/>
              </a:spcBef>
              <a:spcAft>
                <a:spcPts val="0"/>
              </a:spcAft>
              <a:buClr>
                <a:schemeClr val="lt1"/>
              </a:buClr>
              <a:buSzPts val="2300"/>
              <a:buChar char="•"/>
            </a:pPr>
            <a:r>
              <a:rPr lang="en">
                <a:solidFill>
                  <a:schemeClr val="lt1"/>
                </a:solidFill>
              </a:rPr>
              <a:t>Hadoop is an open source software framework used for distributed computing.</a:t>
            </a:r>
            <a:endParaRPr>
              <a:solidFill>
                <a:schemeClr val="lt1"/>
              </a:solidFill>
            </a:endParaRPr>
          </a:p>
          <a:p>
            <a:pPr indent="0" lvl="0" marL="241300" rtl="0" algn="l">
              <a:spcBef>
                <a:spcPts val="0"/>
              </a:spcBef>
              <a:spcAft>
                <a:spcPts val="0"/>
              </a:spcAft>
              <a:buNone/>
            </a:pPr>
            <a:r>
              <a:t/>
            </a:r>
            <a:endParaRPr>
              <a:solidFill>
                <a:schemeClr val="lt1"/>
              </a:solidFill>
            </a:endParaRPr>
          </a:p>
          <a:p>
            <a:pPr indent="-336550" lvl="0" marL="241300" rtl="0" algn="l">
              <a:spcBef>
                <a:spcPts val="0"/>
              </a:spcBef>
              <a:spcAft>
                <a:spcPts val="0"/>
              </a:spcAft>
              <a:buClr>
                <a:schemeClr val="lt1"/>
              </a:buClr>
              <a:buSzPts val="2300"/>
              <a:buChar char="•"/>
            </a:pPr>
            <a:r>
              <a:rPr lang="en">
                <a:solidFill>
                  <a:schemeClr val="lt1"/>
                </a:solidFill>
              </a:rPr>
              <a:t>In projects that involve processing of large amounts of data, Hadoop can help in parallelizing this process by dividing the work between several nodes(computers). And it uses a master-slave architecture.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59"/>
          <p:cNvSpPr txBox="1"/>
          <p:nvPr>
            <p:ph type="title"/>
          </p:nvPr>
        </p:nvSpPr>
        <p:spPr>
          <a:xfrm>
            <a:off x="666750" y="1700213"/>
            <a:ext cx="7810500" cy="1743075"/>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200"/>
              <a:buFont typeface="Helvetica Neue"/>
              <a:buNone/>
            </a:pPr>
            <a:r>
              <a:rPr b="0" i="0" lang="en" sz="4200" u="none" cap="none" strike="noStrike">
                <a:solidFill>
                  <a:srgbClr val="FFFFFF"/>
                </a:solidFill>
                <a:latin typeface="Helvetica Neue"/>
                <a:ea typeface="Helvetica Neue"/>
                <a:cs typeface="Helvetica Neue"/>
                <a:sym typeface="Helvetica Neue"/>
              </a:rPr>
              <a:t>Loading the data into HDFS</a:t>
            </a:r>
            <a:endParaRPr sz="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60"/>
          <p:cNvSpPr txBox="1"/>
          <p:nvPr>
            <p:ph idx="1" type="body"/>
          </p:nvPr>
        </p:nvSpPr>
        <p:spPr>
          <a:xfrm>
            <a:off x="633413" y="666750"/>
            <a:ext cx="7877175" cy="3810000"/>
          </a:xfrm>
          <a:prstGeom prst="rect">
            <a:avLst/>
          </a:prstGeom>
          <a:noFill/>
          <a:ln>
            <a:noFill/>
          </a:ln>
        </p:spPr>
        <p:txBody>
          <a:bodyPr anchorCtr="0" anchor="ctr" bIns="19050" lIns="19050" spcFirstLastPara="1" rIns="19050" wrap="square" tIns="19050">
            <a:noAutofit/>
          </a:bodyPr>
          <a:lstStyle/>
          <a:p>
            <a:pPr indent="-247650" lvl="0" marL="241300" rtl="0" algn="l">
              <a:lnSpc>
                <a:spcPct val="100000"/>
              </a:lnSpc>
              <a:spcBef>
                <a:spcPts val="0"/>
              </a:spcBef>
              <a:spcAft>
                <a:spcPts val="0"/>
              </a:spcAft>
              <a:buSzPts val="2300"/>
              <a:buFont typeface="Helvetica Neue"/>
              <a:buChar char="•"/>
            </a:pPr>
            <a:r>
              <a:rPr lang="en"/>
              <a:t>We have created a single node system in Hadoop on our system by installing Hadoop in the Ubuntu VM.	</a:t>
            </a:r>
            <a:endParaRPr/>
          </a:p>
          <a:p>
            <a:pPr indent="0" lvl="0" marL="241300" rtl="0" algn="l">
              <a:lnSpc>
                <a:spcPct val="100000"/>
              </a:lnSpc>
              <a:spcBef>
                <a:spcPts val="0"/>
              </a:spcBef>
              <a:spcAft>
                <a:spcPts val="0"/>
              </a:spcAft>
              <a:buNone/>
            </a:pPr>
            <a:r>
              <a:t/>
            </a:r>
            <a:endParaRPr/>
          </a:p>
          <a:p>
            <a:pPr indent="-247650" lvl="0" marL="241300" rtl="0" algn="l">
              <a:lnSpc>
                <a:spcPct val="100000"/>
              </a:lnSpc>
              <a:spcBef>
                <a:spcPts val="0"/>
              </a:spcBef>
              <a:spcAft>
                <a:spcPts val="0"/>
              </a:spcAft>
              <a:buSzPts val="2300"/>
              <a:buFont typeface="Helvetica Neue"/>
              <a:buChar char="•"/>
            </a:pPr>
            <a:r>
              <a:rPr b="1" lang="en" sz="1200">
                <a:solidFill>
                  <a:schemeClr val="dk1"/>
                </a:solidFill>
                <a:highlight>
                  <a:srgbClr val="FFFFFF"/>
                </a:highlight>
                <a:latin typeface="Roboto"/>
                <a:ea typeface="Roboto"/>
                <a:cs typeface="Roboto"/>
                <a:sym typeface="Roboto"/>
              </a:rPr>
              <a:t>Hadoop Distributed File System:</a:t>
            </a:r>
            <a:r>
              <a:rPr lang="en" sz="1200">
                <a:solidFill>
                  <a:schemeClr val="dk1"/>
                </a:solidFill>
                <a:highlight>
                  <a:srgbClr val="FFFFFF"/>
                </a:highlight>
                <a:latin typeface="Roboto"/>
                <a:ea typeface="Roboto"/>
                <a:cs typeface="Roboto"/>
                <a:sym typeface="Roboto"/>
              </a:rPr>
              <a:t> In our local PC, by default the block size in Hard Disk is </a:t>
            </a:r>
            <a:r>
              <a:rPr i="1" lang="en" sz="1200">
                <a:solidFill>
                  <a:schemeClr val="dk1"/>
                </a:solidFill>
                <a:highlight>
                  <a:srgbClr val="FFFFFF"/>
                </a:highlight>
                <a:latin typeface="Roboto"/>
                <a:ea typeface="Roboto"/>
                <a:cs typeface="Roboto"/>
                <a:sym typeface="Roboto"/>
              </a:rPr>
              <a:t>4KB</a:t>
            </a:r>
            <a:r>
              <a:rPr lang="en" sz="1200">
                <a:solidFill>
                  <a:schemeClr val="dk1"/>
                </a:solidFill>
                <a:highlight>
                  <a:srgbClr val="FFFFFF"/>
                </a:highlight>
                <a:latin typeface="Roboto"/>
                <a:ea typeface="Roboto"/>
                <a:cs typeface="Roboto"/>
                <a:sym typeface="Roboto"/>
              </a:rPr>
              <a:t>. When we install Hadoop, the HDFS by default changes the block size to </a:t>
            </a:r>
            <a:r>
              <a:rPr i="1" lang="en" sz="1200">
                <a:solidFill>
                  <a:schemeClr val="dk1"/>
                </a:solidFill>
                <a:highlight>
                  <a:srgbClr val="FFFFFF"/>
                </a:highlight>
                <a:latin typeface="Roboto"/>
                <a:ea typeface="Roboto"/>
                <a:cs typeface="Roboto"/>
                <a:sym typeface="Roboto"/>
              </a:rPr>
              <a:t>64 MB</a:t>
            </a:r>
            <a:r>
              <a:rPr lang="en" sz="1200">
                <a:solidFill>
                  <a:schemeClr val="dk1"/>
                </a:solidFill>
                <a:highlight>
                  <a:srgbClr val="FFFFFF"/>
                </a:highlight>
                <a:latin typeface="Roboto"/>
                <a:ea typeface="Roboto"/>
                <a:cs typeface="Roboto"/>
                <a:sym typeface="Roboto"/>
              </a:rPr>
              <a:t>. Since it is used to store huge data. We can also change the block size to </a:t>
            </a:r>
            <a:r>
              <a:rPr i="1" lang="en" sz="1200">
                <a:solidFill>
                  <a:schemeClr val="dk1"/>
                </a:solidFill>
                <a:highlight>
                  <a:srgbClr val="FFFFFF"/>
                </a:highlight>
                <a:latin typeface="Roboto"/>
                <a:ea typeface="Roboto"/>
                <a:cs typeface="Roboto"/>
                <a:sym typeface="Roboto"/>
              </a:rPr>
              <a:t>128 MB</a:t>
            </a:r>
            <a:r>
              <a:rPr lang="en" sz="1200">
                <a:solidFill>
                  <a:schemeClr val="dk1"/>
                </a:solidFill>
                <a:highlight>
                  <a:srgbClr val="FFFFFF"/>
                </a:highlight>
                <a:latin typeface="Roboto"/>
                <a:ea typeface="Roboto"/>
                <a:cs typeface="Roboto"/>
                <a:sym typeface="Roboto"/>
              </a:rPr>
              <a:t>. Also, Hadoop stores three copies of every dataset at three different locations. This ensures that the Hadoop is not prone to single point of failure.</a:t>
            </a:r>
            <a:endParaRPr b="0" i="0" sz="1800" u="none" cap="none" strike="noStrike">
              <a:solidFill>
                <a:srgbClr val="FFFFFF"/>
              </a:solidFill>
              <a:latin typeface="Helvetica Neue"/>
              <a:ea typeface="Helvetica Neue"/>
              <a:cs typeface="Helvetica Neue"/>
              <a:sym typeface="Helvetica Neue"/>
            </a:endParaRPr>
          </a:p>
          <a:p>
            <a:pPr indent="0" lvl="0" marL="241300" rtl="0" algn="l">
              <a:lnSpc>
                <a:spcPct val="100000"/>
              </a:lnSpc>
              <a:spcBef>
                <a:spcPts val="0"/>
              </a:spcBef>
              <a:spcAft>
                <a:spcPts val="0"/>
              </a:spcAft>
              <a:buNone/>
            </a:pPr>
            <a:r>
              <a:t/>
            </a:r>
            <a:endParaRPr/>
          </a:p>
          <a:p>
            <a:pPr indent="-247650" lvl="0" marL="241300" rtl="0" algn="l">
              <a:lnSpc>
                <a:spcPct val="100000"/>
              </a:lnSpc>
              <a:spcBef>
                <a:spcPts val="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W</a:t>
            </a:r>
            <a:r>
              <a:rPr lang="en"/>
              <a:t>e</a:t>
            </a:r>
            <a:r>
              <a:rPr b="0" i="0" lang="en" sz="1800" u="none" cap="none" strike="noStrike">
                <a:solidFill>
                  <a:srgbClr val="FFFFFF"/>
                </a:solidFill>
                <a:latin typeface="Helvetica Neue"/>
                <a:ea typeface="Helvetica Neue"/>
                <a:cs typeface="Helvetica Neue"/>
                <a:sym typeface="Helvetica Neue"/>
              </a:rPr>
              <a:t> need to load our input data containing the area names with green cover percentage into the HDFS (Hadoop Distributed File System)</a:t>
            </a:r>
            <a:endParaRPr sz="500"/>
          </a:p>
          <a:p>
            <a:pPr indent="-247650" lvl="0" marL="241300" rtl="0" algn="l">
              <a:lnSpc>
                <a:spcPct val="100000"/>
              </a:lnSpc>
              <a:spcBef>
                <a:spcPts val="2200"/>
              </a:spcBef>
              <a:spcAft>
                <a:spcPts val="0"/>
              </a:spcAft>
              <a:buSzPts val="2300"/>
              <a:buFont typeface="Helvetica Neue"/>
              <a:buChar char="•"/>
            </a:pPr>
            <a:r>
              <a:rPr b="0" i="0" lang="en" sz="1800" u="none" cap="none" strike="noStrike">
                <a:solidFill>
                  <a:srgbClr val="FFFFFF"/>
                </a:solidFill>
                <a:latin typeface="Helvetica Neue"/>
                <a:ea typeface="Helvetica Neue"/>
                <a:cs typeface="Helvetica Neue"/>
                <a:sym typeface="Helvetica Neue"/>
              </a:rPr>
              <a:t>command: </a:t>
            </a:r>
            <a:r>
              <a:rPr lang="en" sz="1400">
                <a:latin typeface="Source Code Pro"/>
                <a:ea typeface="Source Code Pro"/>
                <a:cs typeface="Source Code Pro"/>
                <a:sym typeface="Source Code Pro"/>
              </a:rPr>
              <a:t>hdfs dfs -put source_directory hadoop_destination_directory</a:t>
            </a:r>
            <a:endParaRPr sz="1400">
              <a:latin typeface="Source Code Pro"/>
              <a:ea typeface="Source Code Pro"/>
              <a:cs typeface="Source Code Pro"/>
              <a:sym typeface="Source Code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descr="1.png" id="283" name="Google Shape;283;p61"/>
          <p:cNvPicPr preferRelativeResize="0"/>
          <p:nvPr/>
        </p:nvPicPr>
        <p:blipFill rotWithShape="1">
          <a:blip r:embed="rId3">
            <a:alphaModFix/>
          </a:blip>
          <a:srcRect b="0" l="0" r="0" t="0"/>
          <a:stretch/>
        </p:blipFill>
        <p:spPr>
          <a:xfrm>
            <a:off x="192610" y="1687739"/>
            <a:ext cx="8758779" cy="234262"/>
          </a:xfrm>
          <a:prstGeom prst="rect">
            <a:avLst/>
          </a:prstGeom>
          <a:noFill/>
          <a:ln>
            <a:noFill/>
          </a:ln>
        </p:spPr>
      </p:pic>
      <p:sp>
        <p:nvSpPr>
          <p:cNvPr id="284" name="Google Shape;284;p61"/>
          <p:cNvSpPr txBox="1"/>
          <p:nvPr/>
        </p:nvSpPr>
        <p:spPr>
          <a:xfrm>
            <a:off x="238449" y="2578479"/>
            <a:ext cx="6247229" cy="247346"/>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400"/>
              <a:buFont typeface="Helvetica Neue"/>
              <a:buNone/>
            </a:pPr>
            <a:r>
              <a:rPr b="0" i="0" lang="en" sz="1400" u="none" cap="none" strike="noStrike">
                <a:solidFill>
                  <a:srgbClr val="FFFFFF"/>
                </a:solidFill>
                <a:latin typeface="Helvetica Neue"/>
                <a:ea typeface="Helvetica Neue"/>
                <a:cs typeface="Helvetica Neue"/>
                <a:sym typeface="Helvetica Neue"/>
              </a:rPr>
              <a:t>Next, we will locate the hadoop streaming jar on the terminal to copy its path</a:t>
            </a:r>
            <a:endParaRPr sz="500"/>
          </a:p>
        </p:txBody>
      </p:sp>
      <p:pic>
        <p:nvPicPr>
          <p:cNvPr descr="2.png" id="285" name="Google Shape;285;p61"/>
          <p:cNvPicPr preferRelativeResize="0"/>
          <p:nvPr/>
        </p:nvPicPr>
        <p:blipFill rotWithShape="1">
          <a:blip r:embed="rId4">
            <a:alphaModFix/>
          </a:blip>
          <a:srcRect b="0" l="0" r="0" t="0"/>
          <a:stretch/>
        </p:blipFill>
        <p:spPr>
          <a:xfrm>
            <a:off x="222894" y="3482302"/>
            <a:ext cx="8698213" cy="3420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62"/>
          <p:cNvSpPr txBox="1"/>
          <p:nvPr/>
        </p:nvSpPr>
        <p:spPr>
          <a:xfrm>
            <a:off x="290700" y="1981200"/>
            <a:ext cx="8562600" cy="118110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600"/>
              <a:buFont typeface="Helvetica Neue"/>
              <a:buNone/>
            </a:pPr>
            <a:r>
              <a:rPr b="1" i="0" lang="en" sz="1600" u="none" cap="none" strike="noStrike">
                <a:solidFill>
                  <a:srgbClr val="FFFFFF"/>
                </a:solidFill>
                <a:latin typeface="Helvetica Neue"/>
                <a:ea typeface="Helvetica Neue"/>
                <a:cs typeface="Helvetica Neue"/>
                <a:sym typeface="Helvetica Neue"/>
              </a:rPr>
              <a:t>We will now run the map-reduce job using the following command</a:t>
            </a:r>
            <a:endParaRPr sz="500"/>
          </a:p>
          <a:p>
            <a:pPr indent="0" lvl="0" marL="0" marR="0" rtl="0" algn="just">
              <a:lnSpc>
                <a:spcPct val="100000"/>
              </a:lnSpc>
              <a:spcBef>
                <a:spcPts val="0"/>
              </a:spcBef>
              <a:spcAft>
                <a:spcPts val="0"/>
              </a:spcAft>
              <a:buClr>
                <a:srgbClr val="FFFFFF"/>
              </a:buClr>
              <a:buSzPts val="1600"/>
              <a:buFont typeface="Helvetica Neue"/>
              <a:buNone/>
            </a:pPr>
            <a:r>
              <a:t/>
            </a:r>
            <a:endParaRPr b="1" i="0" sz="1600" u="none" cap="none" strike="noStrike">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FFFFFF"/>
              </a:buClr>
              <a:buSzPts val="1100"/>
              <a:buFont typeface="Lemon"/>
              <a:buNone/>
            </a:pPr>
            <a:r>
              <a:rPr lang="en" sz="1300">
                <a:solidFill>
                  <a:srgbClr val="FFFFFF"/>
                </a:solidFill>
                <a:latin typeface="Source Code Pro"/>
                <a:ea typeface="Source Code Pro"/>
                <a:cs typeface="Source Code Pro"/>
                <a:sym typeface="Source Code Pro"/>
              </a:rPr>
              <a:t>H</a:t>
            </a:r>
            <a:r>
              <a:rPr i="0" lang="en" sz="1300" u="none" cap="none" strike="noStrike">
                <a:solidFill>
                  <a:srgbClr val="FFFFFF"/>
                </a:solidFill>
                <a:latin typeface="Source Code Pro"/>
                <a:ea typeface="Source Code Pro"/>
                <a:cs typeface="Source Code Pro"/>
                <a:sym typeface="Source Code Pro"/>
              </a:rPr>
              <a:t>adoop</a:t>
            </a:r>
            <a:r>
              <a:rPr lang="en" sz="1300">
                <a:solidFill>
                  <a:srgbClr val="FFFFFF"/>
                </a:solidFill>
                <a:latin typeface="Source Code Pro"/>
                <a:ea typeface="Source Code Pro"/>
                <a:cs typeface="Source Code Pro"/>
                <a:sym typeface="Source Code Pro"/>
              </a:rPr>
              <a:t> </a:t>
            </a:r>
            <a:r>
              <a:rPr i="0" lang="en" sz="1300" u="none" cap="none" strike="noStrike">
                <a:solidFill>
                  <a:srgbClr val="FFFFFF"/>
                </a:solidFill>
                <a:latin typeface="Source Code Pro"/>
                <a:ea typeface="Source Code Pro"/>
                <a:cs typeface="Source Code Pro"/>
                <a:sym typeface="Source Code Pro"/>
              </a:rPr>
              <a:t>jar /usr/local/hadoop/share/hadoop/tools/lib/hadoop-streaming-2.7.2.jar -file /home/hduser/Downloads/task3/mapper.py -mapper mapper.py -file /home/hduser/Downloads/task3/reducer.py -reducer reducer.py -input /Input/data.txt -output /home/hduser/Downloads/task3</a:t>
            </a:r>
            <a:endParaRPr sz="700">
              <a:latin typeface="Source Code Pro"/>
              <a:ea typeface="Source Code Pro"/>
              <a:cs typeface="Source Code Pro"/>
              <a:sym typeface="Source Code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63"/>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2600"/>
              <a:buFont typeface="Helvetica Neue"/>
              <a:buNone/>
            </a:pPr>
            <a:r>
              <a:rPr lang="en" sz="2600"/>
              <a:t>On the terminal</a:t>
            </a:r>
            <a:endParaRPr sz="500"/>
          </a:p>
        </p:txBody>
      </p:sp>
      <p:pic>
        <p:nvPicPr>
          <p:cNvPr descr="3_i.png" id="296" name="Google Shape;296;p63"/>
          <p:cNvPicPr preferRelativeResize="0"/>
          <p:nvPr/>
        </p:nvPicPr>
        <p:blipFill rotWithShape="1">
          <a:blip r:embed="rId3">
            <a:alphaModFix/>
          </a:blip>
          <a:srcRect b="0" l="0" r="0" t="0"/>
          <a:stretch/>
        </p:blipFill>
        <p:spPr>
          <a:xfrm>
            <a:off x="386026" y="733037"/>
            <a:ext cx="8371948" cy="414237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descr="3_ii.png" id="301" name="Google Shape;301;p64"/>
          <p:cNvPicPr preferRelativeResize="0"/>
          <p:nvPr/>
        </p:nvPicPr>
        <p:blipFill rotWithShape="1">
          <a:blip r:embed="rId3">
            <a:alphaModFix/>
          </a:blip>
          <a:srcRect b="0" l="0" r="0" t="0"/>
          <a:stretch/>
        </p:blipFill>
        <p:spPr>
          <a:xfrm>
            <a:off x="402739" y="508834"/>
            <a:ext cx="8338523" cy="41258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9"/>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200"/>
              <a:buFont typeface="Helvetica Neue"/>
              <a:buNone/>
            </a:pPr>
            <a:r>
              <a:rPr b="0" i="0" lang="en" sz="4200" u="none" cap="none" strike="noStrike">
                <a:solidFill>
                  <a:srgbClr val="FFFFFF"/>
                </a:solidFill>
                <a:latin typeface="Helvetica Neue"/>
                <a:ea typeface="Helvetica Neue"/>
                <a:cs typeface="Helvetica Neue"/>
                <a:sym typeface="Helvetica Neue"/>
              </a:rPr>
              <a:t>Libraries used</a:t>
            </a:r>
            <a:endParaRPr sz="500"/>
          </a:p>
        </p:txBody>
      </p:sp>
      <p:sp>
        <p:nvSpPr>
          <p:cNvPr id="122" name="Google Shape;122;p29"/>
          <p:cNvSpPr txBox="1"/>
          <p:nvPr>
            <p:ph idx="1" type="body"/>
          </p:nvPr>
        </p:nvSpPr>
        <p:spPr>
          <a:xfrm>
            <a:off x="633413" y="1181100"/>
            <a:ext cx="7877175" cy="3486150"/>
          </a:xfrm>
          <a:prstGeom prst="rect">
            <a:avLst/>
          </a:prstGeom>
          <a:noFill/>
          <a:ln>
            <a:noFill/>
          </a:ln>
        </p:spPr>
        <p:txBody>
          <a:bodyPr anchorCtr="0" anchor="ctr" bIns="19050" lIns="19050" spcFirstLastPara="1" rIns="19050" wrap="square" tIns="19050">
            <a:noAutofit/>
          </a:bodyPr>
          <a:lstStyle/>
          <a:p>
            <a:pPr indent="-247650" lvl="0" marL="241300" marR="0" rtl="0" algn="just">
              <a:lnSpc>
                <a:spcPct val="100000"/>
              </a:lnSpc>
              <a:spcBef>
                <a:spcPts val="0"/>
              </a:spcBef>
              <a:spcAft>
                <a:spcPts val="0"/>
              </a:spcAft>
              <a:buClr>
                <a:srgbClr val="FFFFFF"/>
              </a:buClr>
              <a:buSzPts val="2500"/>
              <a:buFont typeface="Helvetica Neue"/>
              <a:buChar char="•"/>
            </a:pPr>
            <a:r>
              <a:rPr lang="en" sz="2000"/>
              <a:t>We have numpy, cv2(for image processing) and argparse (for command line arguments) libraries in our program to identify green parts in a satellite image</a:t>
            </a:r>
            <a:endParaRPr sz="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descr="3_iii.png" id="306" name="Google Shape;306;p65"/>
          <p:cNvPicPr preferRelativeResize="0"/>
          <p:nvPr/>
        </p:nvPicPr>
        <p:blipFill rotWithShape="1">
          <a:blip r:embed="rId3">
            <a:alphaModFix/>
          </a:blip>
          <a:srcRect b="0" l="0" r="0" t="0"/>
          <a:stretch/>
        </p:blipFill>
        <p:spPr>
          <a:xfrm>
            <a:off x="390006" y="502534"/>
            <a:ext cx="8363988" cy="413843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66"/>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4200"/>
              <a:buFont typeface="Helvetica Neue"/>
              <a:buNone/>
            </a:pPr>
            <a:r>
              <a:rPr b="0" i="0" lang="en" sz="4200" u="none" cap="none" strike="noStrike">
                <a:solidFill>
                  <a:srgbClr val="FFFFFF"/>
                </a:solidFill>
                <a:latin typeface="Helvetica Neue"/>
                <a:ea typeface="Helvetica Neue"/>
                <a:cs typeface="Helvetica Neue"/>
                <a:sym typeface="Helvetica Neue"/>
              </a:rPr>
              <a:t>OUTPUT</a:t>
            </a:r>
            <a:endParaRPr sz="500"/>
          </a:p>
        </p:txBody>
      </p:sp>
      <p:sp>
        <p:nvSpPr>
          <p:cNvPr id="312" name="Google Shape;312;p66"/>
          <p:cNvSpPr txBox="1"/>
          <p:nvPr/>
        </p:nvSpPr>
        <p:spPr>
          <a:xfrm>
            <a:off x="3621881" y="2024063"/>
            <a:ext cx="1900238" cy="1095375"/>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2500"/>
              <a:buFont typeface="Lemon"/>
              <a:buNone/>
            </a:pPr>
            <a:r>
              <a:rPr i="0" lang="en" sz="2500" u="none" cap="none" strike="noStrike">
                <a:solidFill>
                  <a:srgbClr val="FFFFFF"/>
                </a:solidFill>
                <a:latin typeface="Source Code Pro"/>
                <a:ea typeface="Source Code Pro"/>
                <a:cs typeface="Source Code Pro"/>
                <a:sym typeface="Source Code Pro"/>
              </a:rPr>
              <a:t>('C', 28)	</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2500"/>
              <a:buFont typeface="Lemon"/>
              <a:buNone/>
            </a:pPr>
            <a:r>
              <a:rPr i="0" lang="en" sz="2500" u="none" cap="none" strike="noStrike">
                <a:solidFill>
                  <a:srgbClr val="FFFFFF"/>
                </a:solidFill>
                <a:latin typeface="Source Code Pro"/>
                <a:ea typeface="Source Code Pro"/>
                <a:cs typeface="Source Code Pro"/>
                <a:sym typeface="Source Code Pro"/>
              </a:rPr>
              <a:t>('G', 8)	</a:t>
            </a:r>
            <a:endParaRPr sz="500">
              <a:latin typeface="Source Code Pro"/>
              <a:ea typeface="Source Code Pro"/>
              <a:cs typeface="Source Code Pro"/>
              <a:sym typeface="Source Code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67"/>
          <p:cNvSpPr txBox="1"/>
          <p:nvPr>
            <p:ph type="title"/>
          </p:nvPr>
        </p:nvSpPr>
        <p:spPr>
          <a:xfrm>
            <a:off x="633413" y="2072044"/>
            <a:ext cx="7877175" cy="85725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2600"/>
              <a:buFont typeface="Helvetica Neue"/>
              <a:buNone/>
            </a:pPr>
            <a:r>
              <a:rPr lang="en" sz="2600"/>
              <a:t>Green areas identified by our opencv program (examples)</a:t>
            </a:r>
            <a:endParaRPr sz="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68"/>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2600"/>
              <a:buFont typeface="Helvetica Neue"/>
              <a:buNone/>
            </a:pPr>
            <a:r>
              <a:t/>
            </a:r>
            <a:endParaRPr sz="2600"/>
          </a:p>
          <a:p>
            <a:pPr indent="0" lvl="0" marL="0" rtl="0" algn="ctr">
              <a:lnSpc>
                <a:spcPct val="100000"/>
              </a:lnSpc>
              <a:spcBef>
                <a:spcPts val="0"/>
              </a:spcBef>
              <a:spcAft>
                <a:spcPts val="0"/>
              </a:spcAft>
              <a:buClr>
                <a:srgbClr val="FFFFFF"/>
              </a:buClr>
              <a:buSzPts val="2600"/>
              <a:buFont typeface="Helvetica Neue"/>
              <a:buNone/>
            </a:pPr>
            <a:r>
              <a:rPr lang="en" sz="2600"/>
              <a:t>CV Raman Nagar</a:t>
            </a:r>
            <a:endParaRPr sz="500"/>
          </a:p>
        </p:txBody>
      </p:sp>
      <p:pic>
        <p:nvPicPr>
          <p:cNvPr descr="Screenshot 2020-05-03 at 2.30.34 PM.png" id="323" name="Google Shape;323;p68"/>
          <p:cNvPicPr preferRelativeResize="0"/>
          <p:nvPr/>
        </p:nvPicPr>
        <p:blipFill rotWithShape="1">
          <a:blip r:embed="rId3">
            <a:alphaModFix/>
          </a:blip>
          <a:srcRect b="0" l="0" r="0" t="0"/>
          <a:stretch/>
        </p:blipFill>
        <p:spPr>
          <a:xfrm>
            <a:off x="557758" y="1403334"/>
            <a:ext cx="8028484" cy="334841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69"/>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2600"/>
              <a:buFont typeface="Helvetica Neue"/>
              <a:buNone/>
            </a:pPr>
            <a:r>
              <a:t/>
            </a:r>
            <a:endParaRPr sz="2600"/>
          </a:p>
          <a:p>
            <a:pPr indent="0" lvl="0" marL="0" rtl="0" algn="ctr">
              <a:lnSpc>
                <a:spcPct val="100000"/>
              </a:lnSpc>
              <a:spcBef>
                <a:spcPts val="0"/>
              </a:spcBef>
              <a:spcAft>
                <a:spcPts val="0"/>
              </a:spcAft>
              <a:buClr>
                <a:srgbClr val="FFFFFF"/>
              </a:buClr>
              <a:buSzPts val="2600"/>
              <a:buFont typeface="Helvetica Neue"/>
              <a:buNone/>
            </a:pPr>
            <a:r>
              <a:rPr lang="en" sz="2600"/>
              <a:t>BEL Road</a:t>
            </a:r>
            <a:endParaRPr sz="500"/>
          </a:p>
        </p:txBody>
      </p:sp>
      <p:pic>
        <p:nvPicPr>
          <p:cNvPr descr="Screenshot 2020-05-03 at 2.31.14 PM.png" id="329" name="Google Shape;329;p69"/>
          <p:cNvPicPr preferRelativeResize="0"/>
          <p:nvPr/>
        </p:nvPicPr>
        <p:blipFill rotWithShape="1">
          <a:blip r:embed="rId3">
            <a:alphaModFix/>
          </a:blip>
          <a:srcRect b="0" l="0" r="0" t="0"/>
          <a:stretch/>
        </p:blipFill>
        <p:spPr>
          <a:xfrm>
            <a:off x="1259898" y="1904157"/>
            <a:ext cx="6624205" cy="255101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70"/>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FFFFFF"/>
              </a:buClr>
              <a:buSzPts val="2600"/>
              <a:buFont typeface="Helvetica Neue"/>
              <a:buNone/>
            </a:pPr>
            <a:r>
              <a:t/>
            </a:r>
            <a:endParaRPr sz="2600"/>
          </a:p>
          <a:p>
            <a:pPr indent="0" lvl="0" marL="0" rtl="0" algn="ctr">
              <a:lnSpc>
                <a:spcPct val="100000"/>
              </a:lnSpc>
              <a:spcBef>
                <a:spcPts val="0"/>
              </a:spcBef>
              <a:spcAft>
                <a:spcPts val="0"/>
              </a:spcAft>
              <a:buClr>
                <a:srgbClr val="FFFFFF"/>
              </a:buClr>
              <a:buSzPts val="2600"/>
              <a:buFont typeface="Helvetica Neue"/>
              <a:buNone/>
            </a:pPr>
            <a:r>
              <a:rPr lang="en" sz="2600"/>
              <a:t>Indiranagar</a:t>
            </a:r>
            <a:endParaRPr sz="500"/>
          </a:p>
        </p:txBody>
      </p:sp>
      <p:pic>
        <p:nvPicPr>
          <p:cNvPr descr="Screenshot 2020-05-03 at 2.31.58 PM.png" id="335" name="Google Shape;335;p70"/>
          <p:cNvPicPr preferRelativeResize="0"/>
          <p:nvPr/>
        </p:nvPicPr>
        <p:blipFill rotWithShape="1">
          <a:blip r:embed="rId3">
            <a:alphaModFix/>
          </a:blip>
          <a:srcRect b="0" l="0" r="0" t="0"/>
          <a:stretch/>
        </p:blipFill>
        <p:spPr>
          <a:xfrm>
            <a:off x="1890713" y="1335881"/>
            <a:ext cx="5362575" cy="317658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71"/>
          <p:cNvSpPr txBox="1"/>
          <p:nvPr>
            <p:ph type="title"/>
          </p:nvPr>
        </p:nvSpPr>
        <p:spPr>
          <a:xfrm>
            <a:off x="633438" y="2143050"/>
            <a:ext cx="7877100" cy="857400"/>
          </a:xfrm>
          <a:prstGeom prst="rect">
            <a:avLst/>
          </a:prstGeom>
        </p:spPr>
        <p:txBody>
          <a:bodyPr anchorCtr="0" anchor="ctr" bIns="19050" lIns="19050" spcFirstLastPara="1" rIns="19050" wrap="square" tIns="19050">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30"/>
          <p:cNvSpPr txBox="1"/>
          <p:nvPr/>
        </p:nvSpPr>
        <p:spPr>
          <a:xfrm>
            <a:off x="440463" y="481239"/>
            <a:ext cx="1689051" cy="55245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numpy as np</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argparse </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cv2</a:t>
            </a:r>
            <a:endParaRPr sz="500">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31"/>
          <p:cNvSpPr txBox="1"/>
          <p:nvPr/>
        </p:nvSpPr>
        <p:spPr>
          <a:xfrm>
            <a:off x="786315" y="1768644"/>
            <a:ext cx="7571371" cy="1606211"/>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500"/>
              <a:buFont typeface="Helvetica Neue"/>
              <a:buNone/>
            </a:pPr>
            <a:r>
              <a:rPr b="0" i="0" lang="en" sz="1500" u="none" cap="none" strike="noStrike">
                <a:solidFill>
                  <a:srgbClr val="FFFFFF"/>
                </a:solidFill>
                <a:latin typeface="Helvetica Neue"/>
                <a:ea typeface="Helvetica Neue"/>
                <a:cs typeface="Helvetica Neue"/>
                <a:sym typeface="Helvetica Neue"/>
              </a:rPr>
              <a:t>It is presumed that this python program will be run with the image file mentioned as a command line argument</a:t>
            </a:r>
            <a:endParaRPr sz="500"/>
          </a:p>
          <a:p>
            <a:pPr indent="0" lvl="0" marL="0" marR="0" rtl="0" algn="just">
              <a:lnSpc>
                <a:spcPct val="100000"/>
              </a:lnSpc>
              <a:spcBef>
                <a:spcPts val="0"/>
              </a:spcBef>
              <a:spcAft>
                <a:spcPts val="0"/>
              </a:spcAft>
              <a:buClr>
                <a:srgbClr val="FFFFFF"/>
              </a:buClr>
              <a:buSzPts val="1500"/>
              <a:buFont typeface="Helvetica Neue"/>
              <a:buNone/>
            </a:pPr>
            <a:r>
              <a:rPr b="0" i="0" lang="en" sz="1500" u="none" cap="none" strike="noStrike">
                <a:solidFill>
                  <a:srgbClr val="FFFFFF"/>
                </a:solidFill>
                <a:latin typeface="Helvetica Neue"/>
                <a:ea typeface="Helvetica Neue"/>
                <a:cs typeface="Helvetica Neue"/>
                <a:sym typeface="Helvetica Neue"/>
              </a:rPr>
              <a:t>The expected format is </a:t>
            </a:r>
            <a:endParaRPr sz="500"/>
          </a:p>
          <a:p>
            <a:pPr indent="0" lvl="0" marL="0" marR="0" rtl="0" algn="just">
              <a:lnSpc>
                <a:spcPct val="100000"/>
              </a:lnSpc>
              <a:spcBef>
                <a:spcPts val="0"/>
              </a:spcBef>
              <a:spcAft>
                <a:spcPts val="0"/>
              </a:spcAft>
              <a:buClr>
                <a:srgbClr val="FFFFFF"/>
              </a:buClr>
              <a:buSzPts val="1500"/>
              <a:buFont typeface="Lemon"/>
              <a:buNone/>
            </a:pPr>
            <a:r>
              <a:rPr i="0" lang="en" sz="1500" u="none" cap="none" strike="noStrike">
                <a:solidFill>
                  <a:srgbClr val="FFFFFF"/>
                </a:solidFill>
                <a:latin typeface="Source Code Pro"/>
                <a:ea typeface="Source Code Pro"/>
                <a:cs typeface="Source Code Pro"/>
                <a:sym typeface="Source Code Pro"/>
              </a:rPr>
              <a:t>python3 color.py —image &lt;picture_name&gt;</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500"/>
              <a:buFont typeface="Lemon"/>
              <a:buNone/>
            </a:pPr>
            <a:r>
              <a:t/>
            </a:r>
            <a:endParaRPr b="0" i="0" sz="1500" u="none" cap="none" strike="noStrike">
              <a:solidFill>
                <a:srgbClr val="FFFFFF"/>
              </a:solidFill>
              <a:latin typeface="Lemon"/>
              <a:ea typeface="Lemon"/>
              <a:cs typeface="Lemon"/>
              <a:sym typeface="Lemon"/>
            </a:endParaRPr>
          </a:p>
          <a:p>
            <a:pPr indent="0" lvl="0" marL="0" marR="0" rtl="0" algn="just">
              <a:lnSpc>
                <a:spcPct val="100000"/>
              </a:lnSpc>
              <a:spcBef>
                <a:spcPts val="0"/>
              </a:spcBef>
              <a:spcAft>
                <a:spcPts val="0"/>
              </a:spcAft>
              <a:buClr>
                <a:srgbClr val="FFFFFF"/>
              </a:buClr>
              <a:buSzPts val="1500"/>
              <a:buFont typeface="Helvetica Neue"/>
              <a:buNone/>
            </a:pPr>
            <a:r>
              <a:rPr b="0" i="0" lang="en" sz="1500" u="none" cap="none" strike="noStrike">
                <a:solidFill>
                  <a:srgbClr val="FFFFFF"/>
                </a:solidFill>
                <a:latin typeface="Helvetica Neue"/>
                <a:ea typeface="Helvetica Neue"/>
                <a:cs typeface="Helvetica Neue"/>
                <a:sym typeface="Helvetica Neue"/>
              </a:rPr>
              <a:t>We will store the arguments in the variable </a:t>
            </a:r>
            <a:r>
              <a:rPr i="0" lang="en" sz="1500" u="none" cap="none" strike="noStrike">
                <a:solidFill>
                  <a:srgbClr val="FFFFFF"/>
                </a:solidFill>
                <a:latin typeface="Source Code Pro"/>
                <a:ea typeface="Source Code Pro"/>
                <a:cs typeface="Source Code Pro"/>
                <a:sym typeface="Source Code Pro"/>
              </a:rPr>
              <a:t>args</a:t>
            </a:r>
            <a:r>
              <a:rPr b="0" i="0" lang="en" sz="1500" u="none" cap="none" strike="noStrike">
                <a:solidFill>
                  <a:srgbClr val="FFFFFF"/>
                </a:solidFill>
                <a:latin typeface="Lemon"/>
                <a:ea typeface="Lemon"/>
                <a:cs typeface="Lemon"/>
                <a:sym typeface="Lemon"/>
              </a:rPr>
              <a:t> </a:t>
            </a:r>
            <a:r>
              <a:rPr b="0" i="0" lang="en" sz="1500" u="none" cap="none" strike="noStrike">
                <a:solidFill>
                  <a:srgbClr val="FFFFFF"/>
                </a:solidFill>
                <a:latin typeface="Helvetica Neue"/>
                <a:ea typeface="Helvetica Neue"/>
                <a:cs typeface="Helvetica Neue"/>
                <a:sym typeface="Helvetica Neue"/>
              </a:rPr>
              <a:t>and the image in the variable </a:t>
            </a:r>
            <a:r>
              <a:rPr i="0" lang="en" sz="1500" u="none" cap="none" strike="noStrike">
                <a:solidFill>
                  <a:srgbClr val="FFFFFF"/>
                </a:solidFill>
                <a:latin typeface="Source Code Pro"/>
                <a:ea typeface="Source Code Pro"/>
                <a:cs typeface="Source Code Pro"/>
                <a:sym typeface="Source Code Pro"/>
              </a:rPr>
              <a:t>img</a:t>
            </a:r>
            <a:r>
              <a:rPr b="0" i="0" lang="en" sz="1500" u="none" cap="none" strike="noStrike">
                <a:solidFill>
                  <a:srgbClr val="FFFFFF"/>
                </a:solidFill>
                <a:latin typeface="Lemon"/>
                <a:ea typeface="Lemon"/>
                <a:cs typeface="Lemon"/>
                <a:sym typeface="Lemon"/>
              </a:rPr>
              <a:t>.</a:t>
            </a:r>
            <a:endParaRPr b="1" i="0" sz="1100" u="none" cap="none" strike="noStrike">
              <a:solidFill>
                <a:srgbClr val="FFFFFF"/>
              </a:solidFill>
              <a:latin typeface="Lemon"/>
              <a:ea typeface="Lemon"/>
              <a:cs typeface="Lemon"/>
              <a:sym typeface="Lemon"/>
            </a:endParaRPr>
          </a:p>
          <a:p>
            <a:pPr indent="0" lvl="0" marL="0" marR="0" rtl="0" algn="just">
              <a:lnSpc>
                <a:spcPct val="100000"/>
              </a:lnSpc>
              <a:spcBef>
                <a:spcPts val="0"/>
              </a:spcBef>
              <a:spcAft>
                <a:spcPts val="0"/>
              </a:spcAft>
              <a:buClr>
                <a:srgbClr val="FFFFFF"/>
              </a:buClr>
              <a:buSzPts val="1500"/>
              <a:buFont typeface="Helvetica Neue"/>
              <a:buNone/>
            </a:pPr>
            <a:r>
              <a:rPr b="0" i="0" lang="en" sz="1500" u="none" cap="none" strike="noStrike">
                <a:solidFill>
                  <a:srgbClr val="FFFFFF"/>
                </a:solidFill>
                <a:latin typeface="Helvetica Neue"/>
                <a:ea typeface="Helvetica Neue"/>
                <a:cs typeface="Helvetica Neue"/>
                <a:sym typeface="Helvetica Neue"/>
              </a:rPr>
              <a:t>To load the image, we use a cv2 function </a:t>
            </a:r>
            <a:r>
              <a:rPr i="0" lang="en" sz="1500" u="none" cap="none" strike="noStrike">
                <a:solidFill>
                  <a:srgbClr val="FFFFFF"/>
                </a:solidFill>
                <a:latin typeface="Source Code Pro"/>
                <a:ea typeface="Source Code Pro"/>
                <a:cs typeface="Source Code Pro"/>
                <a:sym typeface="Source Code Pro"/>
              </a:rPr>
              <a:t>imread</a:t>
            </a:r>
            <a:endParaRPr sz="500">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2"/>
          <p:cNvSpPr txBox="1"/>
          <p:nvPr/>
        </p:nvSpPr>
        <p:spPr>
          <a:xfrm>
            <a:off x="528168" y="514731"/>
            <a:ext cx="4890000" cy="158130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numpy as np</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argparse </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cv2</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 = argparse.ArgumentParser()</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ap.add_argument("-i", "--image", help = "image path")</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args = vars(ap.parse_args())</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img = cv2.imread(args[“image”])</a:t>
            </a:r>
            <a:endParaRPr sz="500">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33"/>
          <p:cNvSpPr txBox="1"/>
          <p:nvPr/>
        </p:nvSpPr>
        <p:spPr>
          <a:xfrm>
            <a:off x="1518903" y="1103550"/>
            <a:ext cx="6106200" cy="293640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900"/>
              <a:buFont typeface="Helvetica Neue"/>
              <a:buNone/>
            </a:pPr>
            <a:r>
              <a:rPr b="0" i="0" lang="en" sz="1900" u="none" cap="none" strike="noStrike">
                <a:solidFill>
                  <a:srgbClr val="FFFFFF"/>
                </a:solidFill>
                <a:latin typeface="Helvetica Neue"/>
                <a:ea typeface="Helvetica Neue"/>
                <a:cs typeface="Helvetica Neue"/>
                <a:sym typeface="Helvetica Neue"/>
              </a:rPr>
              <a:t>We now need a reference rgb value so that our program can compare the rgb values of each pixel with the reference value to identify the green parts</a:t>
            </a:r>
            <a:endParaRPr sz="500"/>
          </a:p>
          <a:p>
            <a:pPr indent="0" lvl="0" marL="0" marR="0" rtl="0" algn="just">
              <a:lnSpc>
                <a:spcPct val="100000"/>
              </a:lnSpc>
              <a:spcBef>
                <a:spcPts val="0"/>
              </a:spcBef>
              <a:spcAft>
                <a:spcPts val="0"/>
              </a:spcAft>
              <a:buClr>
                <a:srgbClr val="FFFFFF"/>
              </a:buClr>
              <a:buSzPts val="1900"/>
              <a:buFont typeface="Helvetica Neue"/>
              <a:buNone/>
            </a:pPr>
            <a:r>
              <a:t/>
            </a:r>
            <a:endParaRPr b="0" i="0" sz="1900" u="none" cap="none" strike="noStrike">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FFFFFF"/>
              </a:buClr>
              <a:buSzPts val="1900"/>
              <a:buFont typeface="Helvetica Neue"/>
              <a:buNone/>
            </a:pPr>
            <a:r>
              <a:rPr b="0" i="0" lang="en" sz="1900" u="none" cap="none" strike="noStrike">
                <a:solidFill>
                  <a:srgbClr val="FFFFFF"/>
                </a:solidFill>
                <a:latin typeface="Helvetica Neue"/>
                <a:ea typeface="Helvetica Neue"/>
                <a:cs typeface="Helvetica Neue"/>
                <a:sym typeface="Helvetica Neue"/>
              </a:rPr>
              <a:t>Using a color-picker, the rgb value of a green part was taken from a satellite image</a:t>
            </a:r>
            <a:endParaRPr sz="500"/>
          </a:p>
          <a:p>
            <a:pPr indent="0" lvl="0" marL="0" marR="0" rtl="0" algn="just">
              <a:lnSpc>
                <a:spcPct val="100000"/>
              </a:lnSpc>
              <a:spcBef>
                <a:spcPts val="0"/>
              </a:spcBef>
              <a:spcAft>
                <a:spcPts val="0"/>
              </a:spcAft>
              <a:buClr>
                <a:srgbClr val="FFFFFF"/>
              </a:buClr>
              <a:buSzPts val="1900"/>
              <a:buFont typeface="Helvetica Neue"/>
              <a:buNone/>
            </a:pPr>
            <a:r>
              <a:t/>
            </a:r>
            <a:endParaRPr b="0" i="0" sz="1900" u="none" cap="none" strike="noStrike">
              <a:solidFill>
                <a:srgbClr val="FFFFF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FFFFFF"/>
              </a:buClr>
              <a:buSzPts val="1900"/>
              <a:buFont typeface="Helvetica Neue"/>
              <a:buNone/>
            </a:pPr>
            <a:r>
              <a:rPr b="0" i="0" lang="en" sz="1900" u="none" cap="none" strike="noStrike">
                <a:solidFill>
                  <a:srgbClr val="FFFFFF"/>
                </a:solidFill>
                <a:latin typeface="Helvetica Neue"/>
                <a:ea typeface="Helvetica Neue"/>
                <a:cs typeface="Helvetica Neue"/>
                <a:sym typeface="Helvetica Neue"/>
              </a:rPr>
              <a:t>We’ll store that value in the variable called green.</a:t>
            </a:r>
            <a:endParaRPr sz="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4"/>
          <p:cNvSpPr txBox="1"/>
          <p:nvPr/>
        </p:nvSpPr>
        <p:spPr>
          <a:xfrm>
            <a:off x="375062" y="474081"/>
            <a:ext cx="4890000" cy="1752600"/>
          </a:xfrm>
          <a:prstGeom prst="rect">
            <a:avLst/>
          </a:prstGeom>
          <a:noFill/>
          <a:ln>
            <a:noFill/>
          </a:ln>
        </p:spPr>
        <p:txBody>
          <a:bodyPr anchorCtr="0" anchor="ctr" bIns="19050" lIns="19050" spcFirstLastPara="1" rIns="19050" wrap="square" tIns="19050">
            <a:noAutofit/>
          </a:bodyPr>
          <a:lstStyle/>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numpy as np</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argparse </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import cv2</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 = argparse.ArgumentParser()</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ap.add_argument("-i", "--image", help = "image path")</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args = vars(ap.parse_args())</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img = cv2.imread(args[“image”])</a:t>
            </a:r>
            <a:endParaRPr sz="500">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t/>
            </a:r>
            <a:endParaRPr i="0" sz="1200" u="none" cap="none" strike="noStrike">
              <a:solidFill>
                <a:srgbClr val="FFFFFF"/>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FFFFFF"/>
              </a:buClr>
              <a:buSzPts val="1200"/>
              <a:buFont typeface="Lemon"/>
              <a:buNone/>
            </a:pPr>
            <a:r>
              <a:rPr i="0" lang="en" sz="1200" u="none" cap="none" strike="noStrike">
                <a:solidFill>
                  <a:srgbClr val="FFFFFF"/>
                </a:solidFill>
                <a:latin typeface="Source Code Pro"/>
                <a:ea typeface="Source Code Pro"/>
                <a:cs typeface="Source Code Pro"/>
                <a:sym typeface="Source Code Pro"/>
              </a:rPr>
              <a:t>green = [50,70,60]</a:t>
            </a:r>
            <a:endParaRPr sz="500">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